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54" r:id="rId1"/>
  </p:sldMasterIdLst>
  <p:sldIdLst>
    <p:sldId id="256" r:id="rId2"/>
    <p:sldId id="257" r:id="rId3"/>
    <p:sldId id="258" r:id="rId4"/>
    <p:sldId id="319" r:id="rId5"/>
    <p:sldId id="259" r:id="rId6"/>
    <p:sldId id="260" r:id="rId7"/>
    <p:sldId id="261" r:id="rId8"/>
    <p:sldId id="262" r:id="rId9"/>
    <p:sldId id="269" r:id="rId10"/>
    <p:sldId id="278" r:id="rId11"/>
    <p:sldId id="265" r:id="rId12"/>
    <p:sldId id="263" r:id="rId13"/>
    <p:sldId id="264" r:id="rId14"/>
    <p:sldId id="266" r:id="rId15"/>
    <p:sldId id="268" r:id="rId16"/>
    <p:sldId id="320" r:id="rId17"/>
    <p:sldId id="321" r:id="rId18"/>
    <p:sldId id="322" r:id="rId19"/>
    <p:sldId id="267" r:id="rId20"/>
    <p:sldId id="324" r:id="rId21"/>
    <p:sldId id="323" r:id="rId22"/>
    <p:sldId id="270" r:id="rId23"/>
    <p:sldId id="271" r:id="rId24"/>
    <p:sldId id="272" r:id="rId25"/>
    <p:sldId id="273" r:id="rId26"/>
    <p:sldId id="276" r:id="rId27"/>
    <p:sldId id="280" r:id="rId28"/>
    <p:sldId id="281" r:id="rId29"/>
    <p:sldId id="282" r:id="rId30"/>
    <p:sldId id="307" r:id="rId31"/>
    <p:sldId id="308" r:id="rId32"/>
    <p:sldId id="309" r:id="rId33"/>
    <p:sldId id="310" r:id="rId34"/>
    <p:sldId id="311" r:id="rId35"/>
    <p:sldId id="283" r:id="rId36"/>
    <p:sldId id="284" r:id="rId37"/>
    <p:sldId id="285" r:id="rId38"/>
    <p:sldId id="286" r:id="rId39"/>
    <p:sldId id="287" r:id="rId40"/>
    <p:sldId id="289" r:id="rId41"/>
    <p:sldId id="288" r:id="rId42"/>
    <p:sldId id="290" r:id="rId43"/>
    <p:sldId id="291" r:id="rId44"/>
    <p:sldId id="292" r:id="rId45"/>
    <p:sldId id="312" r:id="rId46"/>
    <p:sldId id="314" r:id="rId47"/>
    <p:sldId id="293" r:id="rId48"/>
    <p:sldId id="316" r:id="rId49"/>
    <p:sldId id="318" r:id="rId50"/>
    <p:sldId id="325" r:id="rId51"/>
    <p:sldId id="294" r:id="rId52"/>
    <p:sldId id="295" r:id="rId53"/>
    <p:sldId id="296" r:id="rId54"/>
    <p:sldId id="297" r:id="rId55"/>
    <p:sldId id="298" r:id="rId56"/>
    <p:sldId id="299" r:id="rId57"/>
    <p:sldId id="300" r:id="rId58"/>
    <p:sldId id="301" r:id="rId59"/>
    <p:sldId id="315" r:id="rId60"/>
    <p:sldId id="317" r:id="rId61"/>
    <p:sldId id="302" r:id="rId62"/>
    <p:sldId id="303" r:id="rId63"/>
    <p:sldId id="304" r:id="rId64"/>
    <p:sldId id="305" r:id="rId65"/>
    <p:sldId id="306" r:id="rId66"/>
    <p:sldId id="274" r:id="rId67"/>
    <p:sldId id="275" r:id="rId68"/>
    <p:sldId id="277" r:id="rId6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00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58" autoAdjust="0"/>
    <p:restoredTop sz="94660"/>
  </p:normalViewPr>
  <p:slideViewPr>
    <p:cSldViewPr snapToGrid="0">
      <p:cViewPr varScale="1">
        <p:scale>
          <a:sx n="69" d="100"/>
          <a:sy n="69" d="100"/>
        </p:scale>
        <p:origin x="728"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87817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12/22/2022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15813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12/22/2022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470149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390430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12/22/2022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1964649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12/22/2022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296179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590031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69921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31481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12/22/2022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76065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66117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12/22/2022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71095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72468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12/22/2022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16101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40777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0354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90000"/>
                <a:lumMod val="120000"/>
              </a:schemeClr>
            </a:gs>
            <a:gs pos="69000">
              <a:schemeClr val="bg2">
                <a:shade val="98000"/>
                <a:satMod val="120000"/>
                <a:lumMod val="98000"/>
              </a:schemeClr>
            </a:gs>
          </a:gsLst>
          <a:lin ang="5400000" scaled="0"/>
          <a:tileRect/>
        </a:gradFill>
        <a:effectLst/>
      </p:bgPr>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12/22/2022</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65088848"/>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6.xml"/><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hyperlink" Target="http://localhost:8089/" TargetMode="External"/><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localhost:4200/" TargetMode="External"/><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Relational_database_management_system" TargetMode="External"/><Relationship Id="rId2" Type="http://schemas.openxmlformats.org/officeDocument/2006/relationships/hyperlink" Target="https://en.wikipedia.org/wiki/Open-source_software" TargetMode="Externa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hyperlink" Target="https://en.wikipedia.org/wiki/MySQL_Enterprise" TargetMode="External"/><Relationship Id="rId4" Type="http://schemas.openxmlformats.org/officeDocument/2006/relationships/hyperlink" Target="https://en.wikipedia.org/wiki/Relational_database" TargetMode="External"/></Relationships>
</file>

<file path=ppt/slides/_rels/slide49.xml.rels><?xml version="1.0" encoding="UTF-8" standalone="yes"?>
<Relationships xmlns="http://schemas.openxmlformats.org/package/2006/relationships"><Relationship Id="rId8" Type="http://schemas.openxmlformats.org/officeDocument/2006/relationships/hyperlink" Target="https://en.wikipedia.org/wiki/Information_schema" TargetMode="External"/><Relationship Id="rId13" Type="http://schemas.openxmlformats.org/officeDocument/2006/relationships/hyperlink" Target="https://en.wikipedia.org/wiki/InnoDB" TargetMode="External"/><Relationship Id="rId18" Type="http://schemas.openxmlformats.org/officeDocument/2006/relationships/hyperlink" Target="https://en.wikipedia.org/wiki/Cache_(computing)" TargetMode="External"/><Relationship Id="rId3" Type="http://schemas.openxmlformats.org/officeDocument/2006/relationships/hyperlink" Target="https://en.wikipedia.org/wiki/SQL/PSM" TargetMode="External"/><Relationship Id="rId7" Type="http://schemas.openxmlformats.org/officeDocument/2006/relationships/hyperlink" Target="https://en.wikipedia.org/wiki/Data_Definition_Language" TargetMode="External"/><Relationship Id="rId12" Type="http://schemas.openxmlformats.org/officeDocument/2006/relationships/hyperlink" Target="https://en.wikipedia.org/wiki/Two-phase_commit_protocol" TargetMode="External"/><Relationship Id="rId17" Type="http://schemas.openxmlformats.org/officeDocument/2006/relationships/hyperlink" Target="https://en.wikipedia.org/wiki/Secure_Sockets_Layer" TargetMode="External"/><Relationship Id="rId2" Type="http://schemas.openxmlformats.org/officeDocument/2006/relationships/hyperlink" Target="https://en.wikipedia.org/wiki/Stored_procedure" TargetMode="External"/><Relationship Id="rId16" Type="http://schemas.openxmlformats.org/officeDocument/2006/relationships/hyperlink" Target="https://en.wikipedia.org/wiki/MySQL#cite_note-82" TargetMode="External"/><Relationship Id="rId1" Type="http://schemas.openxmlformats.org/officeDocument/2006/relationships/slideLayout" Target="../slideLayouts/slideLayout2.xml"/><Relationship Id="rId6" Type="http://schemas.openxmlformats.org/officeDocument/2006/relationships/hyperlink" Target="https://en.wikipedia.org/wiki/View_(SQL)" TargetMode="External"/><Relationship Id="rId11" Type="http://schemas.openxmlformats.org/officeDocument/2006/relationships/hyperlink" Target="https://en.wikipedia.org/wiki/Distributed_transaction_processing" TargetMode="External"/><Relationship Id="rId5" Type="http://schemas.openxmlformats.org/officeDocument/2006/relationships/hyperlink" Target="https://en.wikipedia.org/wiki/Cursor_(databases)" TargetMode="External"/><Relationship Id="rId15" Type="http://schemas.openxmlformats.org/officeDocument/2006/relationships/hyperlink" Target="https://en.wikipedia.org/wiki/Atomicity,_consistency,_isolation,_durability" TargetMode="External"/><Relationship Id="rId10" Type="http://schemas.openxmlformats.org/officeDocument/2006/relationships/hyperlink" Target="https://en.wikipedia.org/wiki/X/Open_XA" TargetMode="External"/><Relationship Id="rId4" Type="http://schemas.openxmlformats.org/officeDocument/2006/relationships/hyperlink" Target="https://en.wikipedia.org/wiki/Database_trigger" TargetMode="External"/><Relationship Id="rId9" Type="http://schemas.openxmlformats.org/officeDocument/2006/relationships/hyperlink" Target="https://en.wikipedia.org/wiki/Run_time_(program_lifecycle_phase)" TargetMode="External"/><Relationship Id="rId14" Type="http://schemas.openxmlformats.org/officeDocument/2006/relationships/hyperlink" Target="https://en.wikipedia.org/wiki/Savepoin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43.jp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hyperlink" Target="https://blog.postman.com/announcing-postman-open-technologies/" TargetMode="External"/><Relationship Id="rId2" Type="http://schemas.openxmlformats.org/officeDocument/2006/relationships/hyperlink" Target="https://learning.postman.com/docs/developer/intro-api/"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localhost:8089/api/admin/register" TargetMode="External"/><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hyperlink" Target="http://localhost:8089/api/customers" TargetMode="External"/><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hyperlink" Target="http://localhost:8089/api/customer/register" TargetMode="External"/><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hyperlink" Target="http://localhost:8089/api/customer/%7bid%7d" TargetMode="External"/><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hyperlink" Target="http://localhost:8089/api/customer/%7bid%7d" TargetMode="External"/><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2.xml"/><Relationship Id="rId4" Type="http://schemas.openxmlformats.org/officeDocument/2006/relationships/image" Target="../media/image71.jpg"/></Relationships>
</file>

<file path=ppt/slides/_rels/slide68.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png"/><Relationship Id="rId1" Type="http://schemas.openxmlformats.org/officeDocument/2006/relationships/slideLayout" Target="../slideLayouts/slideLayout6.xml"/><Relationship Id="rId5" Type="http://schemas.openxmlformats.org/officeDocument/2006/relationships/image" Target="../media/image75.jpg"/><Relationship Id="rId4" Type="http://schemas.openxmlformats.org/officeDocument/2006/relationships/image" Target="../media/image74.jp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eg"/><Relationship Id="rId1" Type="http://schemas.openxmlformats.org/officeDocument/2006/relationships/slideLayout" Target="../slideLayouts/slideLayout4.xml"/><Relationship Id="rId5" Type="http://schemas.openxmlformats.org/officeDocument/2006/relationships/image" Target="../media/image9.jpe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0147" y="3513093"/>
            <a:ext cx="8192654" cy="2842645"/>
          </a:xfrm>
          <a:prstGeom prst="rect">
            <a:avLst/>
          </a:prstGeom>
        </p:spPr>
      </p:pic>
      <p:sp>
        <p:nvSpPr>
          <p:cNvPr id="2" name="Rectangle 1"/>
          <p:cNvSpPr/>
          <p:nvPr/>
        </p:nvSpPr>
        <p:spPr>
          <a:xfrm>
            <a:off x="2608702" y="1229072"/>
            <a:ext cx="9486892" cy="1323439"/>
          </a:xfrm>
          <a:prstGeom prst="rect">
            <a:avLst/>
          </a:prstGeom>
          <a:noFill/>
          <a:effectLst>
            <a:outerShdw blurRad="50800" dist="38100" dir="18900000" algn="bl" rotWithShape="0">
              <a:prstClr val="black">
                <a:alpha val="40000"/>
              </a:prstClr>
            </a:outerShdw>
          </a:effectLst>
          <a:scene3d>
            <a:camera prst="isometricOffAxis1Right"/>
            <a:lightRig rig="threePt" dir="t"/>
          </a:scene3d>
        </p:spPr>
        <p:txBody>
          <a:bodyPr wrap="none" lIns="91440" tIns="45720" rIns="91440" bIns="45720">
            <a:spAutoFit/>
          </a:bodyPr>
          <a:lstStyle/>
          <a:p>
            <a:pPr algn="ctr"/>
            <a:r>
              <a:rPr lang="en-US" sz="8000" b="1" i="1" dirty="0">
                <a:ln w="0"/>
                <a:gradFill>
                  <a:gsLst>
                    <a:gs pos="21000">
                      <a:srgbClr val="53575C"/>
                    </a:gs>
                    <a:gs pos="88000">
                      <a:srgbClr val="C5C7CA"/>
                    </a:gs>
                  </a:gsLst>
                  <a:lin ang="5400000"/>
                </a:gradFill>
                <a:effectLst>
                  <a:outerShdw blurRad="38100" dist="38100" dir="2700000" algn="tl">
                    <a:srgbClr val="000000">
                      <a:alpha val="43137"/>
                    </a:srgbClr>
                  </a:outerShdw>
                </a:effectLst>
                <a:latin typeface="Comic Sans MS" panose="030F0702030302020204" pitchFamily="66" charset="0"/>
              </a:rPr>
              <a:t>“ FRESH-MART..”</a:t>
            </a:r>
            <a:endParaRPr lang="en-IN" sz="8000" b="1" dirty="0">
              <a:ln w="0"/>
              <a:gradFill>
                <a:gsLst>
                  <a:gs pos="21000">
                    <a:srgbClr val="53575C"/>
                  </a:gs>
                  <a:gs pos="88000">
                    <a:srgbClr val="C5C7CA"/>
                  </a:gs>
                </a:gsLst>
                <a:lin ang="5400000"/>
              </a:gradFill>
              <a:effectLst>
                <a:outerShdw blurRad="38100" dist="38100" dir="2700000" algn="tl">
                  <a:srgbClr val="000000">
                    <a:alpha val="43137"/>
                  </a:srgbClr>
                </a:outerShdw>
              </a:effectLs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255" y="268490"/>
            <a:ext cx="2327564" cy="1921164"/>
          </a:xfrm>
          <a:prstGeom prst="rect">
            <a:avLst/>
          </a:prstGeom>
        </p:spPr>
      </p:pic>
    </p:spTree>
    <p:extLst>
      <p:ext uri="{BB962C8B-B14F-4D97-AF65-F5344CB8AC3E}">
        <p14:creationId xmlns:p14="http://schemas.microsoft.com/office/powerpoint/2010/main" val="31296371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6065" y="1637419"/>
            <a:ext cx="10363826" cy="3424107"/>
          </a:xfrm>
        </p:spPr>
        <p:txBody>
          <a:bodyPr>
            <a:normAutofit/>
          </a:bodyPr>
          <a:lstStyle/>
          <a:p>
            <a:r>
              <a:rPr lang="en-US" b="1" dirty="0" smtClean="0">
                <a:solidFill>
                  <a:schemeClr val="tx1">
                    <a:lumMod val="75000"/>
                    <a:lumOff val="25000"/>
                  </a:schemeClr>
                </a:solidFill>
              </a:rPr>
              <a:t>Software configuration :</a:t>
            </a:r>
          </a:p>
          <a:p>
            <a:endParaRPr lang="en-US" b="1" dirty="0" smtClean="0">
              <a:solidFill>
                <a:schemeClr val="tx1">
                  <a:lumMod val="75000"/>
                  <a:lumOff val="25000"/>
                </a:schemeClr>
              </a:solidFill>
            </a:endParaRPr>
          </a:p>
          <a:p>
            <a:pPr marL="457200" indent="-457200">
              <a:buAutoNum type="arabicPeriod"/>
            </a:pPr>
            <a:r>
              <a:rPr lang="en-US" cap="none" dirty="0" smtClean="0">
                <a:solidFill>
                  <a:schemeClr val="tx1">
                    <a:lumMod val="75000"/>
                    <a:lumOff val="25000"/>
                  </a:schemeClr>
                </a:solidFill>
              </a:rPr>
              <a:t>Software IDE : </a:t>
            </a:r>
            <a:r>
              <a:rPr lang="en-IN" cap="none" dirty="0" smtClean="0">
                <a:solidFill>
                  <a:schemeClr val="tx1">
                    <a:lumMod val="75000"/>
                    <a:lumOff val="25000"/>
                  </a:schemeClr>
                </a:solidFill>
              </a:rPr>
              <a:t>Eclipse, Visual Code.</a:t>
            </a:r>
            <a:endParaRPr lang="en-US" cap="none" dirty="0" smtClean="0">
              <a:solidFill>
                <a:schemeClr val="tx1">
                  <a:lumMod val="75000"/>
                  <a:lumOff val="25000"/>
                </a:schemeClr>
              </a:solidFill>
            </a:endParaRPr>
          </a:p>
          <a:p>
            <a:pPr marL="457200" indent="-457200">
              <a:buAutoNum type="arabicPeriod"/>
            </a:pPr>
            <a:r>
              <a:rPr lang="en-US" cap="none" dirty="0" smtClean="0">
                <a:solidFill>
                  <a:schemeClr val="tx1">
                    <a:lumMod val="75000"/>
                    <a:lumOff val="25000"/>
                  </a:schemeClr>
                </a:solidFill>
              </a:rPr>
              <a:t>Programming Language: JAVA.</a:t>
            </a:r>
          </a:p>
          <a:p>
            <a:pPr marL="457200" indent="-457200">
              <a:buAutoNum type="arabicPeriod"/>
            </a:pPr>
            <a:r>
              <a:rPr lang="en-US" cap="none" dirty="0" smtClean="0">
                <a:solidFill>
                  <a:schemeClr val="tx1">
                    <a:lumMod val="75000"/>
                    <a:lumOff val="25000"/>
                  </a:schemeClr>
                </a:solidFill>
              </a:rPr>
              <a:t>Web Technologies : HTML, CSS , Bootstrap.</a:t>
            </a:r>
          </a:p>
          <a:p>
            <a:pPr marL="457200" indent="-457200">
              <a:buAutoNum type="arabicPeriod"/>
            </a:pPr>
            <a:r>
              <a:rPr lang="en-US" cap="none" dirty="0" err="1" smtClean="0">
                <a:solidFill>
                  <a:schemeClr val="tx1">
                    <a:lumMod val="75000"/>
                    <a:lumOff val="25000"/>
                  </a:schemeClr>
                </a:solidFill>
              </a:rPr>
              <a:t>FrameWorks</a:t>
            </a:r>
            <a:r>
              <a:rPr lang="en-US" cap="none" dirty="0" smtClean="0">
                <a:solidFill>
                  <a:schemeClr val="tx1">
                    <a:lumMod val="75000"/>
                    <a:lumOff val="25000"/>
                  </a:schemeClr>
                </a:solidFill>
              </a:rPr>
              <a:t> : Spring Boot, Angular JS , Hibernate.</a:t>
            </a:r>
          </a:p>
          <a:p>
            <a:pPr marL="457200" indent="-457200">
              <a:buAutoNum type="arabicPeriod"/>
            </a:pPr>
            <a:r>
              <a:rPr lang="en-US" cap="none" dirty="0" smtClean="0">
                <a:solidFill>
                  <a:schemeClr val="tx1">
                    <a:lumMod val="75000"/>
                    <a:lumOff val="25000"/>
                  </a:schemeClr>
                </a:solidFill>
              </a:rPr>
              <a:t>Web Server : Apache Tomcat.  </a:t>
            </a:r>
          </a:p>
          <a:p>
            <a:pPr marL="457200" indent="-457200">
              <a:buAutoNum type="arabicPeriod"/>
            </a:pPr>
            <a:r>
              <a:rPr lang="en-US" cap="none" dirty="0" smtClean="0">
                <a:solidFill>
                  <a:schemeClr val="tx1">
                    <a:lumMod val="75000"/>
                    <a:lumOff val="25000"/>
                  </a:schemeClr>
                </a:solidFill>
              </a:rPr>
              <a:t>Databases : </a:t>
            </a:r>
            <a:r>
              <a:rPr lang="en-US" cap="none" dirty="0" err="1" smtClean="0">
                <a:solidFill>
                  <a:schemeClr val="tx1">
                    <a:lumMod val="75000"/>
                    <a:lumOff val="25000"/>
                  </a:schemeClr>
                </a:solidFill>
              </a:rPr>
              <a:t>MySql</a:t>
            </a:r>
            <a:r>
              <a:rPr lang="en-US" cap="none" dirty="0">
                <a:solidFill>
                  <a:schemeClr val="tx1">
                    <a:lumMod val="75000"/>
                    <a:lumOff val="25000"/>
                  </a:schemeClr>
                </a:solidFill>
              </a:rPr>
              <a:t>.</a:t>
            </a:r>
            <a:endParaRPr lang="en-IN" cap="none" dirty="0" smtClean="0">
              <a:solidFill>
                <a:schemeClr val="tx1">
                  <a:lumMod val="75000"/>
                  <a:lumOff val="25000"/>
                </a:schemeClr>
              </a:solidFill>
            </a:endParaRPr>
          </a:p>
          <a:p>
            <a:endParaRPr lang="en-IN" dirty="0">
              <a:solidFill>
                <a:schemeClr val="tx1">
                  <a:lumMod val="75000"/>
                  <a:lumOff val="25000"/>
                </a:schemeClr>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3756" y="1637420"/>
            <a:ext cx="4342391" cy="3424107"/>
          </a:xfrm>
          <a:prstGeom prst="rect">
            <a:avLst/>
          </a:prstGeom>
        </p:spPr>
      </p:pic>
    </p:spTree>
    <p:extLst>
      <p:ext uri="{BB962C8B-B14F-4D97-AF65-F5344CB8AC3E}">
        <p14:creationId xmlns:p14="http://schemas.microsoft.com/office/powerpoint/2010/main" val="20552460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7395" y="2223933"/>
            <a:ext cx="4181332" cy="292590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823" y="2231712"/>
            <a:ext cx="4385397" cy="291812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3222" y="2231712"/>
            <a:ext cx="2924175" cy="2918126"/>
          </a:xfrm>
          <a:prstGeom prst="rect">
            <a:avLst/>
          </a:prstGeom>
        </p:spPr>
      </p:pic>
      <p:sp>
        <p:nvSpPr>
          <p:cNvPr id="4" name="Rectangle 3"/>
          <p:cNvSpPr/>
          <p:nvPr/>
        </p:nvSpPr>
        <p:spPr>
          <a:xfrm>
            <a:off x="3925680" y="399626"/>
            <a:ext cx="4248279" cy="1107996"/>
          </a:xfrm>
          <a:prstGeom prst="rect">
            <a:avLst/>
          </a:prstGeom>
          <a:noFill/>
        </p:spPr>
        <p:txBody>
          <a:bodyPr wrap="none" lIns="91440" tIns="45720" rIns="91440" bIns="45720">
            <a:spAutoFit/>
          </a:bodyPr>
          <a:lstStyle/>
          <a:p>
            <a:pPr algn="ctr"/>
            <a:r>
              <a:rPr lang="en-US" sz="6600" b="1" i="1" dirty="0">
                <a:ln w="9525">
                  <a:solidFill>
                    <a:schemeClr val="bg1"/>
                  </a:solidFill>
                  <a:prstDash val="solid"/>
                </a:ln>
                <a:effectLst>
                  <a:outerShdw blurRad="12700" dist="38100" dir="2700000" algn="tl" rotWithShape="0">
                    <a:schemeClr val="bg1">
                      <a:lumMod val="50000"/>
                    </a:schemeClr>
                  </a:outerShdw>
                </a:effectLst>
              </a:rPr>
              <a:t>“ Design ”</a:t>
            </a:r>
            <a:endParaRPr lang="en-IN" sz="66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1061611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6766" y="1357745"/>
            <a:ext cx="5163127" cy="5301674"/>
          </a:xfrm>
          <a:prstGeom prst="rect">
            <a:avLst/>
          </a:prstGeom>
        </p:spPr>
      </p:pic>
      <p:sp>
        <p:nvSpPr>
          <p:cNvPr id="4" name="Rectangle 3"/>
          <p:cNvSpPr/>
          <p:nvPr/>
        </p:nvSpPr>
        <p:spPr>
          <a:xfrm>
            <a:off x="1962801" y="168719"/>
            <a:ext cx="8367996" cy="1015663"/>
          </a:xfrm>
          <a:prstGeom prst="rect">
            <a:avLst/>
          </a:prstGeom>
          <a:noFill/>
        </p:spPr>
        <p:txBody>
          <a:bodyPr wrap="none" lIns="91440" tIns="45720" rIns="91440" bIns="45720">
            <a:spAutoFit/>
          </a:bodyPr>
          <a:lstStyle/>
          <a:p>
            <a:pPr algn="ctr"/>
            <a:r>
              <a:rPr lang="en-US" sz="6000" b="1" i="1" dirty="0">
                <a:ln w="9525">
                  <a:solidFill>
                    <a:schemeClr val="bg1"/>
                  </a:solidFill>
                  <a:prstDash val="solid"/>
                </a:ln>
                <a:effectLst>
                  <a:outerShdw blurRad="12700" dist="38100" dir="2700000" algn="tl" rotWithShape="0">
                    <a:schemeClr val="bg1">
                      <a:lumMod val="50000"/>
                    </a:schemeClr>
                  </a:outerShdw>
                </a:effectLst>
              </a:rPr>
              <a:t>“ Use-Case Diagram ”</a:t>
            </a:r>
            <a:endParaRPr lang="en-IN" sz="60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5308853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153389" y="0"/>
            <a:ext cx="6096541" cy="923330"/>
          </a:xfrm>
          <a:prstGeom prst="rect">
            <a:avLst/>
          </a:prstGeom>
          <a:noFill/>
        </p:spPr>
        <p:txBody>
          <a:bodyPr wrap="none" lIns="91440" tIns="45720" rIns="91440" bIns="45720">
            <a:spAutoFit/>
          </a:bodyPr>
          <a:lstStyle/>
          <a:p>
            <a:pPr algn="ctr"/>
            <a:r>
              <a:rPr lang="en-US" sz="5400" b="1" i="1" dirty="0">
                <a:ln w="9525">
                  <a:solidFill>
                    <a:schemeClr val="bg1"/>
                  </a:solidFill>
                  <a:prstDash val="solid"/>
                </a:ln>
                <a:effectLst>
                  <a:outerShdw blurRad="12700" dist="38100" dir="2700000" algn="tl" rotWithShape="0">
                    <a:schemeClr val="bg1">
                      <a:lumMod val="50000"/>
                    </a:schemeClr>
                  </a:outerShdw>
                </a:effectLst>
              </a:rPr>
              <a:t>“ Class Diagram ”</a:t>
            </a:r>
            <a:endParaRPr lang="en-IN" sz="54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877" y="1006438"/>
            <a:ext cx="10963563" cy="5699162"/>
          </a:xfrm>
          <a:prstGeom prst="rect">
            <a:avLst/>
          </a:prstGeom>
        </p:spPr>
      </p:pic>
    </p:spTree>
    <p:extLst>
      <p:ext uri="{BB962C8B-B14F-4D97-AF65-F5344CB8AC3E}">
        <p14:creationId xmlns:p14="http://schemas.microsoft.com/office/powerpoint/2010/main" val="23999395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71441" y="2"/>
            <a:ext cx="7258718" cy="1015663"/>
          </a:xfrm>
          <a:prstGeom prst="rect">
            <a:avLst/>
          </a:prstGeom>
          <a:noFill/>
        </p:spPr>
        <p:txBody>
          <a:bodyPr wrap="none" lIns="91440" tIns="45720" rIns="91440" bIns="45720">
            <a:spAutoFit/>
          </a:bodyPr>
          <a:lstStyle/>
          <a:p>
            <a:pPr algn="ctr"/>
            <a:r>
              <a:rPr lang="en-US" sz="6000" b="1" i="1" dirty="0">
                <a:ln w="9525">
                  <a:solidFill>
                    <a:schemeClr val="bg1"/>
                  </a:solidFill>
                  <a:prstDash val="solid"/>
                </a:ln>
                <a:effectLst>
                  <a:outerShdw blurRad="12700" dist="38100" dir="2700000" algn="tl" rotWithShape="0">
                    <a:schemeClr val="bg1">
                      <a:lumMod val="50000"/>
                    </a:schemeClr>
                  </a:outerShdw>
                </a:effectLst>
              </a:rPr>
              <a:t>“ Implementation ”</a:t>
            </a:r>
            <a:endParaRPr lang="en-IN" sz="60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09" y="1015665"/>
            <a:ext cx="10861964" cy="5842335"/>
          </a:xfrm>
          <a:prstGeom prst="rect">
            <a:avLst/>
          </a:prstGeom>
        </p:spPr>
      </p:pic>
    </p:spTree>
    <p:extLst>
      <p:ext uri="{BB962C8B-B14F-4D97-AF65-F5344CB8AC3E}">
        <p14:creationId xmlns:p14="http://schemas.microsoft.com/office/powerpoint/2010/main" val="10169078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80391" y="85709"/>
            <a:ext cx="10363826" cy="4255380"/>
          </a:xfrm>
        </p:spPr>
        <p:txBody>
          <a:bodyPr>
            <a:noAutofit/>
          </a:bodyPr>
          <a:lstStyle/>
          <a:p>
            <a:pPr>
              <a:buFont typeface="Wingdings" panose="05000000000000000000" pitchFamily="2" charset="2"/>
              <a:buChar char="§"/>
            </a:pPr>
            <a:endParaRPr lang="en-US" b="1" dirty="0" smtClean="0">
              <a:latin typeface="Arial" panose="020B0604020202020204" pitchFamily="34" charset="0"/>
              <a:cs typeface="Arial" panose="020B0604020202020204" pitchFamily="34" charset="0"/>
            </a:endParaRPr>
          </a:p>
          <a:p>
            <a:pPr>
              <a:buFont typeface="Wingdings" panose="05000000000000000000" pitchFamily="2" charset="2"/>
              <a:buChar char="§"/>
            </a:pPr>
            <a:endParaRPr lang="en-US" b="1" dirty="0">
              <a:latin typeface="Arial" panose="020B0604020202020204" pitchFamily="34" charset="0"/>
              <a:cs typeface="Arial" panose="020B0604020202020204" pitchFamily="34" charset="0"/>
            </a:endParaRPr>
          </a:p>
          <a:p>
            <a:pPr>
              <a:buFont typeface="Wingdings" panose="05000000000000000000" pitchFamily="2" charset="2"/>
              <a:buChar char="§"/>
            </a:pPr>
            <a:endParaRPr lang="en-US" b="1" dirty="0" smtClean="0">
              <a:latin typeface="Arial" panose="020B0604020202020204" pitchFamily="34" charset="0"/>
              <a:cs typeface="Arial" panose="020B0604020202020204" pitchFamily="34" charset="0"/>
            </a:endParaRPr>
          </a:p>
          <a:p>
            <a:pPr>
              <a:buFont typeface="Wingdings" panose="05000000000000000000" pitchFamily="2" charset="2"/>
              <a:buChar char="§"/>
            </a:pPr>
            <a:endParaRPr lang="en-US" b="1" dirty="0" smtClean="0">
              <a:latin typeface="Arial" panose="020B0604020202020204" pitchFamily="34" charset="0"/>
              <a:cs typeface="Arial" panose="020B0604020202020204" pitchFamily="34" charset="0"/>
            </a:endParaRPr>
          </a:p>
          <a:p>
            <a:pPr>
              <a:buFont typeface="Wingdings" panose="05000000000000000000" pitchFamily="2" charset="2"/>
              <a:buChar char="§"/>
            </a:pPr>
            <a:endParaRPr lang="en-US" b="1" dirty="0" smtClean="0">
              <a:latin typeface="Arial" panose="020B0604020202020204" pitchFamily="34" charset="0"/>
              <a:cs typeface="Arial" panose="020B0604020202020204" pitchFamily="34" charset="0"/>
            </a:endParaRPr>
          </a:p>
          <a:p>
            <a:pPr>
              <a:buFont typeface="Wingdings" panose="05000000000000000000" pitchFamily="2" charset="2"/>
              <a:buChar char="§"/>
            </a:pPr>
            <a:r>
              <a:rPr lang="en-US" b="1" dirty="0" smtClean="0">
                <a:latin typeface="Arial" panose="020B0604020202020204" pitchFamily="34" charset="0"/>
                <a:cs typeface="Arial" panose="020B0604020202020204" pitchFamily="34" charset="0"/>
              </a:rPr>
              <a:t>Admin </a:t>
            </a:r>
            <a:r>
              <a:rPr lang="en-US" dirty="0">
                <a:latin typeface="Arial" panose="020B0604020202020204" pitchFamily="34" charset="0"/>
                <a:cs typeface="Arial" panose="020B0604020202020204" pitchFamily="34" charset="0"/>
              </a:rPr>
              <a:t>:  </a:t>
            </a:r>
          </a:p>
          <a:p>
            <a:pPr marL="457200" indent="-457200">
              <a:buFont typeface="+mj-lt"/>
              <a:buAutoNum type="romanUcPeriod"/>
            </a:pPr>
            <a:r>
              <a:rPr lang="en-US" dirty="0">
                <a:latin typeface="Arial" panose="020B0604020202020204" pitchFamily="34" charset="0"/>
                <a:cs typeface="Arial" panose="020B0604020202020204" pitchFamily="34" charset="0"/>
              </a:rPr>
              <a:t>Admin has the official powers to control the flow of the data from one part of the system to the other. </a:t>
            </a:r>
          </a:p>
          <a:p>
            <a:pPr marL="457200" indent="-457200">
              <a:buFont typeface="+mj-lt"/>
              <a:buAutoNum type="romanUcPeriod"/>
            </a:pPr>
            <a:r>
              <a:rPr lang="en-US" dirty="0" smtClean="0">
                <a:latin typeface="Arial" panose="020B0604020202020204" pitchFamily="34" charset="0"/>
                <a:cs typeface="Arial" panose="020B0604020202020204" pitchFamily="34" charset="0"/>
              </a:rPr>
              <a:t>He can manipulate the access of the users to the data. </a:t>
            </a:r>
          </a:p>
          <a:p>
            <a:pPr marL="457200" indent="-457200">
              <a:buFont typeface="+mj-lt"/>
              <a:buAutoNum type="romanUcPeriod"/>
            </a:pPr>
            <a:r>
              <a:rPr lang="en-US" dirty="0" smtClean="0">
                <a:latin typeface="Arial" panose="020B0604020202020204" pitchFamily="34" charset="0"/>
                <a:cs typeface="Arial" panose="020B0604020202020204" pitchFamily="34" charset="0"/>
              </a:rPr>
              <a:t>Hence </a:t>
            </a:r>
            <a:r>
              <a:rPr lang="en-US" dirty="0">
                <a:latin typeface="Arial" panose="020B0604020202020204" pitchFamily="34" charset="0"/>
                <a:cs typeface="Arial" panose="020B0604020202020204" pitchFamily="34" charset="0"/>
              </a:rPr>
              <a:t>all the data will be reflected in clean and well data in the interfaces.</a:t>
            </a:r>
          </a:p>
          <a:p>
            <a:pPr>
              <a:buFont typeface="Wingdings" panose="05000000000000000000" pitchFamily="2" charset="2"/>
              <a:buChar char="§"/>
            </a:pPr>
            <a:r>
              <a:rPr lang="en-US" b="1" dirty="0">
                <a:latin typeface="Arial" panose="020B0604020202020204" pitchFamily="34" charset="0"/>
                <a:cs typeface="Arial" panose="020B0604020202020204" pitchFamily="34" charset="0"/>
              </a:rPr>
              <a:t>Customer </a:t>
            </a:r>
            <a:r>
              <a:rPr lang="en-US" dirty="0">
                <a:latin typeface="Arial" panose="020B0604020202020204" pitchFamily="34" charset="0"/>
                <a:cs typeface="Arial" panose="020B0604020202020204" pitchFamily="34" charset="0"/>
              </a:rPr>
              <a:t>: </a:t>
            </a:r>
          </a:p>
          <a:p>
            <a:pPr marL="400050" indent="-400050">
              <a:buFont typeface="+mj-lt"/>
              <a:buAutoNum type="romanUcPeriod"/>
            </a:pPr>
            <a:r>
              <a:rPr lang="en-US" dirty="0">
                <a:latin typeface="Arial" panose="020B0604020202020204" pitchFamily="34" charset="0"/>
                <a:cs typeface="Arial" panose="020B0604020202020204" pitchFamily="34" charset="0"/>
              </a:rPr>
              <a:t>Check the all products and give order of products. Check order status and see      		           recently add cart  products. </a:t>
            </a:r>
          </a:p>
          <a:p>
            <a:endParaRPr lang="en-IN" dirty="0"/>
          </a:p>
        </p:txBody>
      </p:sp>
      <p:sp>
        <p:nvSpPr>
          <p:cNvPr id="4" name="Rectangle 3"/>
          <p:cNvSpPr/>
          <p:nvPr/>
        </p:nvSpPr>
        <p:spPr>
          <a:xfrm>
            <a:off x="1588027" y="231367"/>
            <a:ext cx="4091185"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 </a:t>
            </a:r>
            <a:r>
              <a:rPr lang="en-US" sz="5400" b="1" i="1" dirty="0">
                <a:ln w="9525">
                  <a:solidFill>
                    <a:schemeClr val="bg1"/>
                  </a:solidFill>
                  <a:prstDash val="solid"/>
                </a:ln>
                <a:effectLst>
                  <a:outerShdw blurRad="12700" dist="38100" dir="2700000" algn="tl" rotWithShape="0">
                    <a:schemeClr val="bg1">
                      <a:lumMod val="50000"/>
                    </a:schemeClr>
                  </a:outerShdw>
                </a:effectLst>
              </a:rPr>
              <a:t>Modules </a:t>
            </a:r>
            <a:r>
              <a:rPr lang="en-US" sz="5400" b="1" dirty="0">
                <a:ln w="9525">
                  <a:solidFill>
                    <a:schemeClr val="bg1"/>
                  </a:solidFill>
                  <a:prstDash val="solid"/>
                </a:ln>
                <a:effectLst>
                  <a:outerShdw blurRad="12700" dist="38100" dir="2700000" algn="tl" rotWithShape="0">
                    <a:schemeClr val="bg1">
                      <a:lumMod val="50000"/>
                    </a:schemeClr>
                  </a:outerShdw>
                </a:effectLst>
              </a:rPr>
              <a:t>”</a:t>
            </a:r>
            <a:endParaRPr lang="en-IN" sz="54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9299433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0" y="3105835"/>
            <a:ext cx="6096000" cy="646331"/>
          </a:xfrm>
          <a:prstGeom prst="rect">
            <a:avLst/>
          </a:prstGeom>
        </p:spPr>
        <p:txBody>
          <a:bodyPr>
            <a:spAutoFit/>
          </a:bodyPr>
          <a:lstStyle/>
          <a:p>
            <a:r>
              <a:rPr lang="en-IN" dirty="0"/>
              <a:t/>
            </a:r>
            <a:br>
              <a:rPr lang="en-IN" dirty="0"/>
            </a:br>
            <a:endParaRPr lang="en-IN"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3154" t="42771" r="50228" b="36170"/>
          <a:stretch/>
        </p:blipFill>
        <p:spPr>
          <a:xfrm>
            <a:off x="2327564" y="438604"/>
            <a:ext cx="4821381" cy="2632365"/>
          </a:xfrm>
          <a:prstGeom prst="rect">
            <a:avLst/>
          </a:prstGeom>
        </p:spPr>
      </p:pic>
      <p:sp>
        <p:nvSpPr>
          <p:cNvPr id="4" name="TextBox 3"/>
          <p:cNvSpPr txBox="1"/>
          <p:nvPr/>
        </p:nvSpPr>
        <p:spPr>
          <a:xfrm>
            <a:off x="8257309" y="1385455"/>
            <a:ext cx="1829347" cy="369332"/>
          </a:xfrm>
          <a:prstGeom prst="rect">
            <a:avLst/>
          </a:prstGeom>
          <a:noFill/>
        </p:spPr>
        <p:txBody>
          <a:bodyPr wrap="none" rtlCol="0">
            <a:spAutoFit/>
          </a:bodyPr>
          <a:lstStyle/>
          <a:p>
            <a:r>
              <a:rPr lang="en-US" dirty="0" smtClean="0"/>
              <a:t>Customer/User</a:t>
            </a:r>
            <a:endParaRPr lang="en-IN" dirty="0"/>
          </a:p>
        </p:txBody>
      </p:sp>
      <p:cxnSp>
        <p:nvCxnSpPr>
          <p:cNvPr id="6" name="Straight Arrow Connector 5"/>
          <p:cNvCxnSpPr/>
          <p:nvPr/>
        </p:nvCxnSpPr>
        <p:spPr>
          <a:xfrm flipH="1">
            <a:off x="7148945" y="1570121"/>
            <a:ext cx="11083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20753" t="41139" r="52250" b="37802"/>
          <a:stretch/>
        </p:blipFill>
        <p:spPr>
          <a:xfrm>
            <a:off x="6982691" y="3920837"/>
            <a:ext cx="5033817" cy="2359831"/>
          </a:xfrm>
          <a:prstGeom prst="rect">
            <a:avLst/>
          </a:prstGeom>
        </p:spPr>
      </p:pic>
      <p:sp>
        <p:nvSpPr>
          <p:cNvPr id="8" name="TextBox 7"/>
          <p:cNvSpPr txBox="1"/>
          <p:nvPr/>
        </p:nvSpPr>
        <p:spPr>
          <a:xfrm>
            <a:off x="1828800" y="5103213"/>
            <a:ext cx="3034805" cy="369332"/>
          </a:xfrm>
          <a:prstGeom prst="rect">
            <a:avLst/>
          </a:prstGeom>
          <a:noFill/>
        </p:spPr>
        <p:txBody>
          <a:bodyPr wrap="none" rtlCol="0">
            <a:spAutoFit/>
          </a:bodyPr>
          <a:lstStyle/>
          <a:p>
            <a:r>
              <a:rPr lang="en-US" dirty="0" smtClean="0"/>
              <a:t>Registered customer/user</a:t>
            </a:r>
            <a:endParaRPr lang="en-IN" dirty="0"/>
          </a:p>
        </p:txBody>
      </p:sp>
      <p:cxnSp>
        <p:nvCxnSpPr>
          <p:cNvPr id="10" name="Straight Arrow Connector 9"/>
          <p:cNvCxnSpPr>
            <a:stCxn id="8" idx="3"/>
          </p:cNvCxnSpPr>
          <p:nvPr/>
        </p:nvCxnSpPr>
        <p:spPr>
          <a:xfrm flipV="1">
            <a:off x="4863605" y="5287879"/>
            <a:ext cx="2119086" cy="76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04213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1396" t="35099" r="51423" b="30293"/>
          <a:stretch/>
        </p:blipFill>
        <p:spPr>
          <a:xfrm>
            <a:off x="1477817" y="1468582"/>
            <a:ext cx="6428509" cy="2955636"/>
          </a:xfrm>
          <a:prstGeom prst="rect">
            <a:avLst/>
          </a:prstGeom>
        </p:spPr>
      </p:pic>
      <p:sp>
        <p:nvSpPr>
          <p:cNvPr id="3" name="TextBox 2"/>
          <p:cNvSpPr txBox="1"/>
          <p:nvPr/>
        </p:nvSpPr>
        <p:spPr>
          <a:xfrm>
            <a:off x="2770909" y="221673"/>
            <a:ext cx="3514104" cy="369332"/>
          </a:xfrm>
          <a:prstGeom prst="rect">
            <a:avLst/>
          </a:prstGeom>
          <a:noFill/>
        </p:spPr>
        <p:txBody>
          <a:bodyPr wrap="none" rtlCol="0">
            <a:spAutoFit/>
          </a:bodyPr>
          <a:lstStyle/>
          <a:p>
            <a:r>
              <a:rPr lang="en-US" dirty="0" smtClean="0"/>
              <a:t>User did payment successfully</a:t>
            </a:r>
            <a:endParaRPr lang="en-IN" dirty="0"/>
          </a:p>
        </p:txBody>
      </p:sp>
      <p:cxnSp>
        <p:nvCxnSpPr>
          <p:cNvPr id="8" name="Straight Arrow Connector 7"/>
          <p:cNvCxnSpPr>
            <a:stCxn id="3" idx="2"/>
          </p:cNvCxnSpPr>
          <p:nvPr/>
        </p:nvCxnSpPr>
        <p:spPr>
          <a:xfrm>
            <a:off x="4527961" y="591005"/>
            <a:ext cx="0" cy="877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17511" t="39998" r="49311" b="39432"/>
          <a:stretch/>
        </p:blipFill>
        <p:spPr>
          <a:xfrm>
            <a:off x="5963803" y="4747490"/>
            <a:ext cx="5821797" cy="1893455"/>
          </a:xfrm>
          <a:prstGeom prst="rect">
            <a:avLst/>
          </a:prstGeom>
        </p:spPr>
      </p:pic>
      <p:sp>
        <p:nvSpPr>
          <p:cNvPr id="11" name="TextBox 10"/>
          <p:cNvSpPr txBox="1"/>
          <p:nvPr/>
        </p:nvSpPr>
        <p:spPr>
          <a:xfrm>
            <a:off x="9698181" y="3084945"/>
            <a:ext cx="918841" cy="369332"/>
          </a:xfrm>
          <a:prstGeom prst="rect">
            <a:avLst/>
          </a:prstGeom>
          <a:noFill/>
        </p:spPr>
        <p:txBody>
          <a:bodyPr wrap="none" rtlCol="0">
            <a:spAutoFit/>
          </a:bodyPr>
          <a:lstStyle/>
          <a:p>
            <a:r>
              <a:rPr lang="en-US" dirty="0" smtClean="0"/>
              <a:t>Admin</a:t>
            </a:r>
            <a:endParaRPr lang="en-IN" dirty="0"/>
          </a:p>
        </p:txBody>
      </p:sp>
      <p:cxnSp>
        <p:nvCxnSpPr>
          <p:cNvPr id="13" name="Straight Arrow Connector 12"/>
          <p:cNvCxnSpPr>
            <a:stCxn id="11" idx="2"/>
          </p:cNvCxnSpPr>
          <p:nvPr/>
        </p:nvCxnSpPr>
        <p:spPr>
          <a:xfrm flipH="1">
            <a:off x="10157601" y="3454277"/>
            <a:ext cx="1" cy="1293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0957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1637" t="37884" r="50138" b="30119"/>
          <a:stretch/>
        </p:blipFill>
        <p:spPr>
          <a:xfrm>
            <a:off x="2835564" y="286328"/>
            <a:ext cx="7213600" cy="4479635"/>
          </a:xfrm>
          <a:prstGeom prst="rect">
            <a:avLst/>
          </a:prstGeom>
        </p:spPr>
      </p:pic>
      <p:sp>
        <p:nvSpPr>
          <p:cNvPr id="3" name="TextBox 2"/>
          <p:cNvSpPr txBox="1"/>
          <p:nvPr/>
        </p:nvSpPr>
        <p:spPr>
          <a:xfrm>
            <a:off x="5825925" y="5708073"/>
            <a:ext cx="1766366" cy="461665"/>
          </a:xfrm>
          <a:prstGeom prst="rect">
            <a:avLst/>
          </a:prstGeom>
          <a:noFill/>
        </p:spPr>
        <p:txBody>
          <a:bodyPr wrap="square" rtlCol="0">
            <a:spAutoFit/>
          </a:bodyPr>
          <a:lstStyle/>
          <a:p>
            <a:r>
              <a:rPr lang="en-US" sz="2400" dirty="0" smtClean="0"/>
              <a:t>Admin</a:t>
            </a:r>
            <a:endParaRPr lang="en-IN" sz="2400" dirty="0"/>
          </a:p>
        </p:txBody>
      </p:sp>
      <p:cxnSp>
        <p:nvCxnSpPr>
          <p:cNvPr id="5" name="Straight Arrow Connector 4"/>
          <p:cNvCxnSpPr>
            <a:endCxn id="2" idx="2"/>
          </p:cNvCxnSpPr>
          <p:nvPr/>
        </p:nvCxnSpPr>
        <p:spPr>
          <a:xfrm flipV="1">
            <a:off x="6442364" y="4765963"/>
            <a:ext cx="0" cy="1016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1805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28174" y="563418"/>
            <a:ext cx="10363826" cy="5708073"/>
          </a:xfrm>
        </p:spPr>
        <p:txBody>
          <a:bodyPr>
            <a:normAutofit/>
          </a:bodyPr>
          <a:lstStyle/>
          <a:p>
            <a:pPr>
              <a:buFont typeface="Wingdings" panose="05000000000000000000" pitchFamily="2" charset="2"/>
              <a:buChar char="§"/>
            </a:pPr>
            <a:endParaRPr lang="en-US" b="1" dirty="0" smtClean="0">
              <a:latin typeface="Arial" panose="020B0604020202020204" pitchFamily="34" charset="0"/>
              <a:cs typeface="Arial" panose="020B0604020202020204" pitchFamily="34" charset="0"/>
            </a:endParaRPr>
          </a:p>
          <a:p>
            <a:pPr>
              <a:buFont typeface="Wingdings" panose="05000000000000000000" pitchFamily="2" charset="2"/>
              <a:buChar char="§"/>
            </a:pPr>
            <a:endParaRPr lang="en-US" b="1" dirty="0">
              <a:latin typeface="Arial" panose="020B0604020202020204" pitchFamily="34" charset="0"/>
              <a:cs typeface="Arial" panose="020B0604020202020204" pitchFamily="34" charset="0"/>
            </a:endParaRPr>
          </a:p>
          <a:p>
            <a:pPr>
              <a:buFont typeface="Wingdings" panose="05000000000000000000" pitchFamily="2" charset="2"/>
              <a:buChar char="§"/>
            </a:pPr>
            <a:r>
              <a:rPr lang="en-US" b="1" dirty="0">
                <a:latin typeface="Arial" panose="020B0604020202020204" pitchFamily="34" charset="0"/>
                <a:cs typeface="Arial" panose="020B0604020202020204" pitchFamily="34" charset="0"/>
              </a:rPr>
              <a:t> Order</a:t>
            </a:r>
            <a:r>
              <a:rPr lang="en-US" dirty="0">
                <a:latin typeface="Arial" panose="020B0604020202020204" pitchFamily="34" charset="0"/>
                <a:cs typeface="Arial" panose="020B0604020202020204" pitchFamily="34" charset="0"/>
              </a:rPr>
              <a:t>: </a:t>
            </a:r>
          </a:p>
          <a:p>
            <a:pPr marL="400050" indent="-400050">
              <a:buFont typeface="+mj-lt"/>
              <a:buAutoNum type="romanUcPeriod"/>
            </a:pPr>
            <a:r>
              <a:rPr lang="en-US" dirty="0">
                <a:latin typeface="Arial" panose="020B0604020202020204" pitchFamily="34" charset="0"/>
                <a:cs typeface="Arial" panose="020B0604020202020204" pitchFamily="34" charset="0"/>
              </a:rPr>
              <a:t>  The order from the dealer is taken through phone and the products; quality is entered by an     employee.                     </a:t>
            </a:r>
          </a:p>
          <a:p>
            <a:pPr marL="400050" indent="-400050">
              <a:buFont typeface="+mj-lt"/>
              <a:buAutoNum type="romanUcPeriod"/>
            </a:pPr>
            <a:r>
              <a:rPr lang="en-US" dirty="0">
                <a:latin typeface="Arial" panose="020B0604020202020204" pitchFamily="34" charset="0"/>
                <a:cs typeface="Arial" panose="020B0604020202020204" pitchFamily="34" charset="0"/>
              </a:rPr>
              <a:t>    After that  it resolve be saved in the database and a crystal account will have produced for billing purpose. </a:t>
            </a:r>
          </a:p>
          <a:p>
            <a:pPr>
              <a:buFont typeface="Wingdings" panose="05000000000000000000" pitchFamily="2" charset="2"/>
              <a:buChar char="§"/>
            </a:pPr>
            <a:endParaRPr lang="en-US" b="1" dirty="0" smtClean="0">
              <a:latin typeface="Arial" panose="020B0604020202020204" pitchFamily="34" charset="0"/>
              <a:cs typeface="Arial" panose="020B0604020202020204" pitchFamily="34" charset="0"/>
            </a:endParaRPr>
          </a:p>
          <a:p>
            <a:pPr>
              <a:buFont typeface="Wingdings" panose="05000000000000000000" pitchFamily="2" charset="2"/>
              <a:buChar char="§"/>
            </a:pPr>
            <a:r>
              <a:rPr lang="en-US" b="1" dirty="0" smtClean="0">
                <a:latin typeface="Arial" panose="020B0604020202020204" pitchFamily="34" charset="0"/>
                <a:cs typeface="Arial" panose="020B0604020202020204" pitchFamily="34" charset="0"/>
              </a:rPr>
              <a:t>Cart        </a:t>
            </a:r>
            <a:r>
              <a:rPr lang="en-US" dirty="0" smtClean="0">
                <a:latin typeface="Arial" panose="020B0604020202020204" pitchFamily="34" charset="0"/>
                <a:cs typeface="Arial" panose="020B0604020202020204" pitchFamily="34" charset="0"/>
              </a:rPr>
              <a:t>: </a:t>
            </a:r>
            <a:r>
              <a:rPr lang="en-US" cap="none" dirty="0" smtClean="0">
                <a:solidFill>
                  <a:schemeClr val="tx1">
                    <a:lumMod val="75000"/>
                    <a:lumOff val="25000"/>
                  </a:schemeClr>
                </a:solidFill>
                <a:latin typeface="Arial" panose="020B0604020202020204" pitchFamily="34" charset="0"/>
                <a:cs typeface="Arial" panose="020B0604020202020204" pitchFamily="34" charset="0"/>
              </a:rPr>
              <a:t>After trade, the products will be directed to the cart. In the cart unit we can get         	      			the total quantity of products available.</a:t>
            </a:r>
          </a:p>
          <a:p>
            <a:pPr>
              <a:buFont typeface="Wingdings" panose="05000000000000000000" pitchFamily="2" charset="2"/>
              <a:buChar char="§"/>
            </a:pPr>
            <a:endParaRPr lang="en-US" dirty="0">
              <a:latin typeface="Arial" panose="020B0604020202020204" pitchFamily="34" charset="0"/>
              <a:cs typeface="Arial" panose="020B0604020202020204" pitchFamily="34" charset="0"/>
            </a:endParaRPr>
          </a:p>
          <a:p>
            <a:pPr>
              <a:buFont typeface="Wingdings" panose="05000000000000000000" pitchFamily="2" charset="2"/>
              <a:buChar char="§"/>
            </a:pPr>
            <a:r>
              <a:rPr lang="en-US" b="1" dirty="0">
                <a:latin typeface="Arial" panose="020B0604020202020204" pitchFamily="34" charset="0"/>
                <a:cs typeface="Arial" panose="020B0604020202020204" pitchFamily="34" charset="0"/>
              </a:rPr>
              <a:t>Payment </a:t>
            </a:r>
            <a:r>
              <a:rPr lang="en-US" dirty="0">
                <a:latin typeface="Arial" panose="020B0604020202020204" pitchFamily="34" charset="0"/>
                <a:cs typeface="Arial" panose="020B0604020202020204" pitchFamily="34" charset="0"/>
              </a:rPr>
              <a:t>: </a:t>
            </a:r>
            <a:r>
              <a:rPr lang="en-US" cap="none" dirty="0">
                <a:solidFill>
                  <a:schemeClr val="tx1">
                    <a:lumMod val="75000"/>
                    <a:lumOff val="25000"/>
                  </a:schemeClr>
                </a:solidFill>
                <a:latin typeface="Arial" panose="020B0604020202020204" pitchFamily="34" charset="0"/>
                <a:cs typeface="Arial" panose="020B0604020202020204" pitchFamily="34" charset="0"/>
              </a:rPr>
              <a:t>A</a:t>
            </a:r>
            <a:r>
              <a:rPr lang="en-US" cap="none" dirty="0" smtClean="0">
                <a:solidFill>
                  <a:schemeClr val="tx1">
                    <a:lumMod val="75000"/>
                    <a:lumOff val="25000"/>
                  </a:schemeClr>
                </a:solidFill>
                <a:latin typeface="Arial" panose="020B0604020202020204" pitchFamily="34" charset="0"/>
                <a:cs typeface="Arial" panose="020B0604020202020204" pitchFamily="34" charset="0"/>
              </a:rPr>
              <a:t>fter ordering the payment will be done successfully.</a:t>
            </a:r>
          </a:p>
          <a:p>
            <a:pPr>
              <a:buFont typeface="Wingdings" panose="05000000000000000000" pitchFamily="2" charset="2"/>
              <a:buChar char="§"/>
            </a:pPr>
            <a:endParaRPr lang="en-US" dirty="0">
              <a:latin typeface="Arial" panose="020B0604020202020204" pitchFamily="34" charset="0"/>
              <a:cs typeface="Arial" panose="020B0604020202020204" pitchFamily="34" charset="0"/>
            </a:endParaRPr>
          </a:p>
          <a:p>
            <a:pPr>
              <a:buFont typeface="Wingdings" panose="05000000000000000000" pitchFamily="2" charset="2"/>
              <a:buChar char="§"/>
            </a:pPr>
            <a:r>
              <a:rPr lang="en-US" b="1" dirty="0" smtClean="0">
                <a:latin typeface="Arial" panose="020B0604020202020204" pitchFamily="34" charset="0"/>
                <a:cs typeface="Arial" panose="020B0604020202020204" pitchFamily="34" charset="0"/>
              </a:rPr>
              <a:t>Product   </a:t>
            </a:r>
            <a:r>
              <a:rPr lang="en-US" dirty="0">
                <a:latin typeface="Arial" panose="020B0604020202020204" pitchFamily="34" charset="0"/>
                <a:cs typeface="Arial" panose="020B0604020202020204" pitchFamily="34" charset="0"/>
              </a:rPr>
              <a:t>: </a:t>
            </a:r>
            <a:r>
              <a:rPr lang="en-US" cap="none" dirty="0">
                <a:solidFill>
                  <a:schemeClr val="tx1">
                    <a:lumMod val="75000"/>
                    <a:lumOff val="25000"/>
                  </a:schemeClr>
                </a:solidFill>
                <a:latin typeface="Arial" panose="020B0604020202020204" pitchFamily="34" charset="0"/>
                <a:cs typeface="Arial" panose="020B0604020202020204" pitchFamily="34" charset="0"/>
              </a:rPr>
              <a:t>D</a:t>
            </a:r>
            <a:r>
              <a:rPr lang="en-US" cap="none" dirty="0" smtClean="0">
                <a:solidFill>
                  <a:schemeClr val="tx1">
                    <a:lumMod val="75000"/>
                    <a:lumOff val="25000"/>
                  </a:schemeClr>
                </a:solidFill>
                <a:latin typeface="Arial" panose="020B0604020202020204" pitchFamily="34" charset="0"/>
                <a:cs typeface="Arial" panose="020B0604020202020204" pitchFamily="34" charset="0"/>
              </a:rPr>
              <a:t>etail information about product which is provided by admin.</a:t>
            </a:r>
            <a:endParaRPr lang="ko-KR" altLang="en-US" cap="none" dirty="0" smtClean="0">
              <a:solidFill>
                <a:schemeClr val="tx1">
                  <a:lumMod val="75000"/>
                  <a:lumOff val="25000"/>
                </a:schemeClr>
              </a:solidFill>
              <a:latin typeface="Arial" panose="020B0604020202020204" pitchFamily="34" charset="0"/>
              <a:cs typeface="Arial" panose="020B0604020202020204" pitchFamily="34" charset="0"/>
            </a:endParaRPr>
          </a:p>
          <a:p>
            <a:pPr>
              <a:buFont typeface="Wingdings" panose="05000000000000000000" pitchFamily="2" charset="2"/>
              <a:buChar char="§"/>
            </a:pPr>
            <a:endParaRPr lang="en-IN" dirty="0"/>
          </a:p>
        </p:txBody>
      </p:sp>
    </p:spTree>
    <p:extLst>
      <p:ext uri="{BB962C8B-B14F-4D97-AF65-F5344CB8AC3E}">
        <p14:creationId xmlns:p14="http://schemas.microsoft.com/office/powerpoint/2010/main" val="41451901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6400" y="1293091"/>
            <a:ext cx="10695710" cy="5103089"/>
          </a:xfrm>
        </p:spPr>
        <p:txBody>
          <a:bodyPr>
            <a:normAutofit fontScale="90000"/>
          </a:bodyPr>
          <a:lstStyle/>
          <a:p>
            <a:pPr algn="l"/>
            <a:r>
              <a:rPr lang="en-US" sz="3100" b="1" dirty="0">
                <a:effectLst>
                  <a:outerShdw blurRad="38100" dist="38100" dir="2700000" algn="tl">
                    <a:srgbClr val="000000">
                      <a:alpha val="43137"/>
                    </a:srgbClr>
                  </a:outerShdw>
                </a:effectLst>
                <a:latin typeface="Century" panose="02040604050505020304" pitchFamily="18" charset="0"/>
                <a:ea typeface="Cambria" panose="02040503050406030204" pitchFamily="18" charset="0"/>
              </a:rPr>
              <a:t>Presented by </a:t>
            </a:r>
            <a:r>
              <a:rPr lang="en-US" b="1" cap="none" dirty="0" smtClean="0">
                <a:effectLst>
                  <a:outerShdw blurRad="38100" dist="38100" dir="2700000" algn="tl">
                    <a:srgbClr val="000000">
                      <a:alpha val="43137"/>
                    </a:srgbClr>
                  </a:outerShdw>
                </a:effectLst>
              </a:rPr>
              <a:t/>
            </a:r>
            <a:br>
              <a:rPr lang="en-US" b="1" cap="none" dirty="0" smtClean="0">
                <a:effectLst>
                  <a:outerShdw blurRad="38100" dist="38100" dir="2700000" algn="tl">
                    <a:srgbClr val="000000">
                      <a:alpha val="43137"/>
                    </a:srgbClr>
                  </a:outerShdw>
                </a:effectLst>
              </a:rPr>
            </a:br>
            <a:r>
              <a:rPr lang="en-US" b="1" cap="none" dirty="0">
                <a:effectLst>
                  <a:outerShdw blurRad="38100" dist="38100" dir="2700000" algn="tl">
                    <a:srgbClr val="000000">
                      <a:alpha val="43137"/>
                    </a:srgbClr>
                  </a:outerShdw>
                </a:effectLst>
              </a:rPr>
              <a:t>	</a:t>
            </a:r>
            <a:r>
              <a:rPr lang="en-US" sz="2800" b="1" i="1" dirty="0">
                <a:solidFill>
                  <a:srgbClr val="002060"/>
                </a:solidFill>
                <a:effectLst>
                  <a:outerShdw blurRad="38100" dist="38100" dir="2700000" algn="tl">
                    <a:srgbClr val="000000">
                      <a:alpha val="43137"/>
                    </a:srgbClr>
                  </a:outerShdw>
                </a:effectLst>
                <a:latin typeface="Century" panose="02040604050505020304" pitchFamily="18" charset="0"/>
              </a:rPr>
              <a:t>1. Ganesh </a:t>
            </a:r>
            <a:r>
              <a:rPr lang="en-US" sz="2800" b="1" i="1" dirty="0" err="1">
                <a:solidFill>
                  <a:srgbClr val="002060"/>
                </a:solidFill>
                <a:effectLst>
                  <a:outerShdw blurRad="38100" dist="38100" dir="2700000" algn="tl">
                    <a:srgbClr val="000000">
                      <a:alpha val="43137"/>
                    </a:srgbClr>
                  </a:outerShdw>
                </a:effectLst>
                <a:latin typeface="Century" panose="02040604050505020304" pitchFamily="18" charset="0"/>
              </a:rPr>
              <a:t>Aili</a:t>
            </a:r>
            <a:r>
              <a:rPr lang="en-US" sz="2800" b="1" i="1" dirty="0">
                <a:solidFill>
                  <a:srgbClr val="002060"/>
                </a:solidFill>
                <a:effectLst>
                  <a:outerShdw blurRad="38100" dist="38100" dir="2700000" algn="tl">
                    <a:srgbClr val="000000">
                      <a:alpha val="43137"/>
                    </a:srgbClr>
                  </a:outerShdw>
                </a:effectLst>
                <a:latin typeface="Century" panose="02040604050505020304" pitchFamily="18" charset="0"/>
              </a:rPr>
              <a:t/>
            </a:r>
            <a:br>
              <a:rPr lang="en-US" sz="2800" b="1" i="1" dirty="0">
                <a:solidFill>
                  <a:srgbClr val="002060"/>
                </a:solidFill>
                <a:effectLst>
                  <a:outerShdw blurRad="38100" dist="38100" dir="2700000" algn="tl">
                    <a:srgbClr val="000000">
                      <a:alpha val="43137"/>
                    </a:srgbClr>
                  </a:outerShdw>
                </a:effectLst>
                <a:latin typeface="Century" panose="02040604050505020304" pitchFamily="18" charset="0"/>
              </a:rPr>
            </a:br>
            <a:r>
              <a:rPr lang="en-US" sz="2800" b="1" i="1" dirty="0">
                <a:solidFill>
                  <a:srgbClr val="002060"/>
                </a:solidFill>
                <a:effectLst>
                  <a:outerShdw blurRad="38100" dist="38100" dir="2700000" algn="tl">
                    <a:srgbClr val="000000">
                      <a:alpha val="43137"/>
                    </a:srgbClr>
                  </a:outerShdw>
                </a:effectLst>
                <a:latin typeface="Century" panose="02040604050505020304" pitchFamily="18" charset="0"/>
              </a:rPr>
              <a:t>	2. </a:t>
            </a:r>
            <a:r>
              <a:rPr lang="en-US" sz="2800" b="1" i="1" dirty="0" err="1">
                <a:solidFill>
                  <a:srgbClr val="002060"/>
                </a:solidFill>
                <a:effectLst>
                  <a:outerShdw blurRad="38100" dist="38100" dir="2700000" algn="tl">
                    <a:srgbClr val="000000">
                      <a:alpha val="43137"/>
                    </a:srgbClr>
                  </a:outerShdw>
                </a:effectLst>
                <a:latin typeface="Century" panose="02040604050505020304" pitchFamily="18" charset="0"/>
              </a:rPr>
              <a:t>Kalyani</a:t>
            </a:r>
            <a:r>
              <a:rPr lang="en-US" sz="2800" b="1" i="1" dirty="0">
                <a:solidFill>
                  <a:srgbClr val="002060"/>
                </a:solidFill>
                <a:effectLst>
                  <a:outerShdw blurRad="38100" dist="38100" dir="2700000" algn="tl">
                    <a:srgbClr val="000000">
                      <a:alpha val="43137"/>
                    </a:srgbClr>
                  </a:outerShdw>
                </a:effectLst>
                <a:latin typeface="Century" panose="02040604050505020304" pitchFamily="18" charset="0"/>
              </a:rPr>
              <a:t> </a:t>
            </a:r>
            <a:r>
              <a:rPr lang="en-US" sz="2800" b="1" i="1" dirty="0" err="1">
                <a:solidFill>
                  <a:srgbClr val="002060"/>
                </a:solidFill>
                <a:effectLst>
                  <a:outerShdw blurRad="38100" dist="38100" dir="2700000" algn="tl">
                    <a:srgbClr val="000000">
                      <a:alpha val="43137"/>
                    </a:srgbClr>
                  </a:outerShdw>
                </a:effectLst>
                <a:latin typeface="Century" panose="02040604050505020304" pitchFamily="18" charset="0"/>
              </a:rPr>
              <a:t>Simma</a:t>
            </a:r>
            <a:r>
              <a:rPr lang="en-US" sz="2800" b="1" i="1" dirty="0">
                <a:solidFill>
                  <a:srgbClr val="002060"/>
                </a:solidFill>
                <a:effectLst>
                  <a:outerShdw blurRad="38100" dist="38100" dir="2700000" algn="tl">
                    <a:srgbClr val="000000">
                      <a:alpha val="43137"/>
                    </a:srgbClr>
                  </a:outerShdw>
                </a:effectLst>
                <a:latin typeface="Century" panose="02040604050505020304" pitchFamily="18" charset="0"/>
              </a:rPr>
              <a:t/>
            </a:r>
            <a:br>
              <a:rPr lang="en-US" sz="2800" b="1" i="1" dirty="0">
                <a:solidFill>
                  <a:srgbClr val="002060"/>
                </a:solidFill>
                <a:effectLst>
                  <a:outerShdw blurRad="38100" dist="38100" dir="2700000" algn="tl">
                    <a:srgbClr val="000000">
                      <a:alpha val="43137"/>
                    </a:srgbClr>
                  </a:outerShdw>
                </a:effectLst>
                <a:latin typeface="Century" panose="02040604050505020304" pitchFamily="18" charset="0"/>
              </a:rPr>
            </a:br>
            <a:r>
              <a:rPr lang="en-US" sz="2800" b="1" i="1" dirty="0">
                <a:solidFill>
                  <a:srgbClr val="002060"/>
                </a:solidFill>
                <a:effectLst>
                  <a:outerShdw blurRad="38100" dist="38100" dir="2700000" algn="tl">
                    <a:srgbClr val="000000">
                      <a:alpha val="43137"/>
                    </a:srgbClr>
                  </a:outerShdw>
                </a:effectLst>
                <a:latin typeface="Century" panose="02040604050505020304" pitchFamily="18" charset="0"/>
              </a:rPr>
              <a:t>	3. </a:t>
            </a:r>
            <a:r>
              <a:rPr lang="en-US" sz="2800" b="1" i="1" dirty="0" err="1">
                <a:solidFill>
                  <a:srgbClr val="002060"/>
                </a:solidFill>
                <a:effectLst>
                  <a:outerShdw blurRad="38100" dist="38100" dir="2700000" algn="tl">
                    <a:srgbClr val="000000">
                      <a:alpha val="43137"/>
                    </a:srgbClr>
                  </a:outerShdw>
                </a:effectLst>
                <a:latin typeface="Century" panose="02040604050505020304" pitchFamily="18" charset="0"/>
              </a:rPr>
              <a:t>Munnaza</a:t>
            </a:r>
            <a:r>
              <a:rPr lang="en-US" sz="2800" b="1" i="1" dirty="0">
                <a:solidFill>
                  <a:srgbClr val="002060"/>
                </a:solidFill>
                <a:effectLst>
                  <a:outerShdw blurRad="38100" dist="38100" dir="2700000" algn="tl">
                    <a:srgbClr val="000000">
                      <a:alpha val="43137"/>
                    </a:srgbClr>
                  </a:outerShdw>
                </a:effectLst>
                <a:latin typeface="Century" panose="02040604050505020304" pitchFamily="18" charset="0"/>
              </a:rPr>
              <a:t> Fatima </a:t>
            </a:r>
            <a:r>
              <a:rPr lang="en-US" sz="2800" b="1" i="1" dirty="0" err="1">
                <a:solidFill>
                  <a:srgbClr val="002060"/>
                </a:solidFill>
                <a:effectLst>
                  <a:outerShdw blurRad="38100" dist="38100" dir="2700000" algn="tl">
                    <a:srgbClr val="000000">
                      <a:alpha val="43137"/>
                    </a:srgbClr>
                  </a:outerShdw>
                </a:effectLst>
                <a:latin typeface="Century" panose="02040604050505020304" pitchFamily="18" charset="0"/>
              </a:rPr>
              <a:t>Sayed</a:t>
            </a:r>
            <a:r>
              <a:rPr lang="en-US" sz="2800" b="1" i="1" dirty="0">
                <a:solidFill>
                  <a:srgbClr val="002060"/>
                </a:solidFill>
                <a:effectLst>
                  <a:outerShdw blurRad="38100" dist="38100" dir="2700000" algn="tl">
                    <a:srgbClr val="000000">
                      <a:alpha val="43137"/>
                    </a:srgbClr>
                  </a:outerShdw>
                </a:effectLst>
                <a:latin typeface="Century" panose="02040604050505020304" pitchFamily="18" charset="0"/>
              </a:rPr>
              <a:t/>
            </a:r>
            <a:br>
              <a:rPr lang="en-US" sz="2800" b="1" i="1" dirty="0">
                <a:solidFill>
                  <a:srgbClr val="002060"/>
                </a:solidFill>
                <a:effectLst>
                  <a:outerShdw blurRad="38100" dist="38100" dir="2700000" algn="tl">
                    <a:srgbClr val="000000">
                      <a:alpha val="43137"/>
                    </a:srgbClr>
                  </a:outerShdw>
                </a:effectLst>
                <a:latin typeface="Century" panose="02040604050505020304" pitchFamily="18" charset="0"/>
              </a:rPr>
            </a:br>
            <a:r>
              <a:rPr lang="en-US" sz="2800" b="1" i="1" dirty="0">
                <a:solidFill>
                  <a:srgbClr val="002060"/>
                </a:solidFill>
                <a:effectLst>
                  <a:outerShdw blurRad="38100" dist="38100" dir="2700000" algn="tl">
                    <a:srgbClr val="000000">
                      <a:alpha val="43137"/>
                    </a:srgbClr>
                  </a:outerShdw>
                </a:effectLst>
                <a:latin typeface="Century" panose="02040604050505020304" pitchFamily="18" charset="0"/>
              </a:rPr>
              <a:t>	4. </a:t>
            </a:r>
            <a:r>
              <a:rPr lang="en-US" sz="2800" b="1" i="1" dirty="0" err="1">
                <a:solidFill>
                  <a:srgbClr val="002060"/>
                </a:solidFill>
                <a:effectLst>
                  <a:outerShdw blurRad="38100" dist="38100" dir="2700000" algn="tl">
                    <a:srgbClr val="000000">
                      <a:alpha val="43137"/>
                    </a:srgbClr>
                  </a:outerShdw>
                </a:effectLst>
                <a:latin typeface="Century" panose="02040604050505020304" pitchFamily="18" charset="0"/>
              </a:rPr>
              <a:t>Resham</a:t>
            </a:r>
            <a:r>
              <a:rPr lang="en-US" sz="2800" b="1" i="1" dirty="0">
                <a:solidFill>
                  <a:srgbClr val="002060"/>
                </a:solidFill>
                <a:effectLst>
                  <a:outerShdw blurRad="38100" dist="38100" dir="2700000" algn="tl">
                    <a:srgbClr val="000000">
                      <a:alpha val="43137"/>
                    </a:srgbClr>
                  </a:outerShdw>
                </a:effectLst>
                <a:latin typeface="Century" panose="02040604050505020304" pitchFamily="18" charset="0"/>
              </a:rPr>
              <a:t> </a:t>
            </a:r>
            <a:r>
              <a:rPr lang="en-US" sz="2800" b="1" i="1" dirty="0" err="1">
                <a:solidFill>
                  <a:srgbClr val="002060"/>
                </a:solidFill>
                <a:effectLst>
                  <a:outerShdw blurRad="38100" dist="38100" dir="2700000" algn="tl">
                    <a:srgbClr val="000000">
                      <a:alpha val="43137"/>
                    </a:srgbClr>
                  </a:outerShdw>
                </a:effectLst>
                <a:latin typeface="Century" panose="02040604050505020304" pitchFamily="18" charset="0"/>
              </a:rPr>
              <a:t>Kanhere</a:t>
            </a:r>
            <a:r>
              <a:rPr lang="en-US" sz="2800" b="1" i="1" dirty="0">
                <a:solidFill>
                  <a:srgbClr val="002060"/>
                </a:solidFill>
                <a:effectLst>
                  <a:outerShdw blurRad="38100" dist="38100" dir="2700000" algn="tl">
                    <a:srgbClr val="000000">
                      <a:alpha val="43137"/>
                    </a:srgbClr>
                  </a:outerShdw>
                </a:effectLst>
                <a:latin typeface="Century" panose="02040604050505020304" pitchFamily="18" charset="0"/>
              </a:rPr>
              <a:t/>
            </a:r>
            <a:br>
              <a:rPr lang="en-US" sz="2800" b="1" i="1" dirty="0">
                <a:solidFill>
                  <a:srgbClr val="002060"/>
                </a:solidFill>
                <a:effectLst>
                  <a:outerShdw blurRad="38100" dist="38100" dir="2700000" algn="tl">
                    <a:srgbClr val="000000">
                      <a:alpha val="43137"/>
                    </a:srgbClr>
                  </a:outerShdw>
                </a:effectLst>
                <a:latin typeface="Century" panose="02040604050505020304" pitchFamily="18" charset="0"/>
              </a:rPr>
            </a:br>
            <a:r>
              <a:rPr lang="en-US" sz="2800" b="1" i="1" dirty="0">
                <a:solidFill>
                  <a:srgbClr val="002060"/>
                </a:solidFill>
                <a:effectLst>
                  <a:outerShdw blurRad="38100" dist="38100" dir="2700000" algn="tl">
                    <a:srgbClr val="000000">
                      <a:alpha val="43137"/>
                    </a:srgbClr>
                  </a:outerShdw>
                </a:effectLst>
                <a:latin typeface="Century" panose="02040604050505020304" pitchFamily="18" charset="0"/>
              </a:rPr>
              <a:t>	5. Yogini </a:t>
            </a:r>
            <a:r>
              <a:rPr lang="en-US" sz="2800" b="1" i="1" dirty="0" err="1">
                <a:solidFill>
                  <a:srgbClr val="002060"/>
                </a:solidFill>
                <a:effectLst>
                  <a:outerShdw blurRad="38100" dist="38100" dir="2700000" algn="tl">
                    <a:srgbClr val="000000">
                      <a:alpha val="43137"/>
                    </a:srgbClr>
                  </a:outerShdw>
                </a:effectLst>
                <a:latin typeface="Century" panose="02040604050505020304" pitchFamily="18" charset="0"/>
              </a:rPr>
              <a:t>Kottewar</a:t>
            </a:r>
            <a:r>
              <a:rPr lang="en-US" sz="2400" b="1" dirty="0">
                <a:solidFill>
                  <a:srgbClr val="002060"/>
                </a:solidFill>
                <a:effectLst>
                  <a:outerShdw blurRad="38100" dist="38100" dir="2700000" algn="tl">
                    <a:srgbClr val="000000">
                      <a:alpha val="43137"/>
                    </a:srgbClr>
                  </a:outerShdw>
                </a:effectLst>
                <a:latin typeface="Century" panose="02040604050505020304" pitchFamily="18" charset="0"/>
              </a:rPr>
              <a:t/>
            </a:r>
            <a:br>
              <a:rPr lang="en-US" sz="2400" b="1" dirty="0">
                <a:solidFill>
                  <a:srgbClr val="002060"/>
                </a:solidFill>
                <a:effectLst>
                  <a:outerShdw blurRad="38100" dist="38100" dir="2700000" algn="tl">
                    <a:srgbClr val="000000">
                      <a:alpha val="43137"/>
                    </a:srgbClr>
                  </a:outerShdw>
                </a:effectLst>
                <a:latin typeface="Century" panose="02040604050505020304" pitchFamily="18" charset="0"/>
              </a:rPr>
            </a:br>
            <a:r>
              <a:rPr lang="en-US" sz="2800" b="1" dirty="0">
                <a:solidFill>
                  <a:schemeClr val="tx1">
                    <a:lumMod val="75000"/>
                    <a:lumOff val="25000"/>
                  </a:schemeClr>
                </a:solidFill>
                <a:effectLst>
                  <a:outerShdw blurRad="38100" dist="38100" dir="2700000" algn="tl">
                    <a:srgbClr val="000000">
                      <a:alpha val="43137"/>
                    </a:srgbClr>
                  </a:outerShdw>
                </a:effectLst>
                <a:latin typeface="Century" panose="02040604050505020304" pitchFamily="18" charset="0"/>
              </a:rPr>
              <a:t>		</a:t>
            </a:r>
            <a:br>
              <a:rPr lang="en-US" sz="2800" b="1" dirty="0">
                <a:solidFill>
                  <a:schemeClr val="tx1">
                    <a:lumMod val="75000"/>
                    <a:lumOff val="25000"/>
                  </a:schemeClr>
                </a:solidFill>
                <a:effectLst>
                  <a:outerShdw blurRad="38100" dist="38100" dir="2700000" algn="tl">
                    <a:srgbClr val="000000">
                      <a:alpha val="43137"/>
                    </a:srgbClr>
                  </a:outerShdw>
                </a:effectLst>
                <a:latin typeface="Century" panose="02040604050505020304" pitchFamily="18" charset="0"/>
              </a:rPr>
            </a:br>
            <a:r>
              <a:rPr lang="en-US" sz="2800" b="1" dirty="0">
                <a:solidFill>
                  <a:schemeClr val="tx1">
                    <a:lumMod val="75000"/>
                    <a:lumOff val="25000"/>
                  </a:schemeClr>
                </a:solidFill>
                <a:effectLst>
                  <a:outerShdw blurRad="38100" dist="38100" dir="2700000" algn="tl">
                    <a:srgbClr val="000000">
                      <a:alpha val="43137"/>
                    </a:srgbClr>
                  </a:outerShdw>
                </a:effectLst>
                <a:latin typeface="Century" panose="02040604050505020304" pitchFamily="18" charset="0"/>
              </a:rPr>
              <a:t/>
            </a:r>
            <a:br>
              <a:rPr lang="en-US" sz="2800" b="1" dirty="0">
                <a:solidFill>
                  <a:schemeClr val="tx1">
                    <a:lumMod val="75000"/>
                    <a:lumOff val="25000"/>
                  </a:schemeClr>
                </a:solidFill>
                <a:effectLst>
                  <a:outerShdw blurRad="38100" dist="38100" dir="2700000" algn="tl">
                    <a:srgbClr val="000000">
                      <a:alpha val="43137"/>
                    </a:srgbClr>
                  </a:outerShdw>
                </a:effectLst>
                <a:latin typeface="Century" panose="02040604050505020304" pitchFamily="18" charset="0"/>
              </a:rPr>
            </a:br>
            <a:r>
              <a:rPr lang="en-US" sz="2800" b="1" dirty="0">
                <a:solidFill>
                  <a:schemeClr val="tx1">
                    <a:lumMod val="75000"/>
                    <a:lumOff val="25000"/>
                  </a:schemeClr>
                </a:solidFill>
                <a:effectLst>
                  <a:outerShdw blurRad="38100" dist="38100" dir="2700000" algn="tl">
                    <a:srgbClr val="000000">
                      <a:alpha val="43137"/>
                    </a:srgbClr>
                  </a:outerShdw>
                </a:effectLst>
                <a:latin typeface="Century" panose="02040604050505020304" pitchFamily="18" charset="0"/>
              </a:rPr>
              <a:t>					</a:t>
            </a:r>
            <a:r>
              <a:rPr lang="en-US" sz="3100" b="1" dirty="0">
                <a:effectLst>
                  <a:outerShdw blurRad="38100" dist="38100" dir="2700000" algn="tl">
                    <a:srgbClr val="000000">
                      <a:alpha val="43137"/>
                    </a:srgbClr>
                  </a:outerShdw>
                </a:effectLst>
                <a:latin typeface="Century" panose="02040604050505020304" pitchFamily="18" charset="0"/>
              </a:rPr>
              <a:t>Under the Guidance of </a:t>
            </a:r>
            <a:r>
              <a:rPr lang="en-US" sz="2800" b="1" dirty="0">
                <a:effectLst>
                  <a:outerShdw blurRad="38100" dist="38100" dir="2700000" algn="tl">
                    <a:srgbClr val="000000">
                      <a:alpha val="43137"/>
                    </a:srgbClr>
                  </a:outerShdw>
                </a:effectLst>
                <a:latin typeface="Century" panose="02040604050505020304" pitchFamily="18" charset="0"/>
              </a:rPr>
              <a:t/>
            </a:r>
            <a:br>
              <a:rPr lang="en-US" sz="2800" b="1" dirty="0">
                <a:effectLst>
                  <a:outerShdw blurRad="38100" dist="38100" dir="2700000" algn="tl">
                    <a:srgbClr val="000000">
                      <a:alpha val="43137"/>
                    </a:srgbClr>
                  </a:outerShdw>
                </a:effectLst>
                <a:latin typeface="Century" panose="02040604050505020304" pitchFamily="18" charset="0"/>
              </a:rPr>
            </a:br>
            <a:r>
              <a:rPr lang="en-US" sz="2800" b="1" dirty="0">
                <a:effectLst>
                  <a:outerShdw blurRad="38100" dist="38100" dir="2700000" algn="tl">
                    <a:srgbClr val="000000">
                      <a:alpha val="43137"/>
                    </a:srgbClr>
                  </a:outerShdw>
                </a:effectLst>
                <a:latin typeface="Century" panose="02040604050505020304" pitchFamily="18" charset="0"/>
              </a:rPr>
              <a:t/>
            </a:r>
            <a:br>
              <a:rPr lang="en-US" sz="2800" b="1" dirty="0">
                <a:effectLst>
                  <a:outerShdw blurRad="38100" dist="38100" dir="2700000" algn="tl">
                    <a:srgbClr val="000000">
                      <a:alpha val="43137"/>
                    </a:srgbClr>
                  </a:outerShdw>
                </a:effectLst>
                <a:latin typeface="Century" panose="02040604050505020304" pitchFamily="18" charset="0"/>
              </a:rPr>
            </a:br>
            <a:r>
              <a:rPr lang="en-US" sz="2800" b="1" dirty="0">
                <a:effectLst>
                  <a:outerShdw blurRad="38100" dist="38100" dir="2700000" algn="tl">
                    <a:srgbClr val="000000">
                      <a:alpha val="43137"/>
                    </a:srgbClr>
                  </a:outerShdw>
                </a:effectLst>
                <a:latin typeface="Century" panose="02040604050505020304" pitchFamily="18" charset="0"/>
              </a:rPr>
              <a:t>							</a:t>
            </a:r>
            <a:r>
              <a:rPr lang="en-US" sz="3600" b="1" i="1" dirty="0">
                <a:solidFill>
                  <a:schemeClr val="accent6">
                    <a:lumMod val="50000"/>
                  </a:schemeClr>
                </a:solidFill>
                <a:effectLst>
                  <a:outerShdw blurRad="38100" dist="38100" dir="2700000" algn="tl">
                    <a:srgbClr val="000000">
                      <a:alpha val="43137"/>
                    </a:srgbClr>
                  </a:outerShdw>
                </a:effectLst>
                <a:latin typeface="Century" panose="02040604050505020304" pitchFamily="18" charset="0"/>
              </a:rPr>
              <a:t>Mrs. </a:t>
            </a:r>
            <a:r>
              <a:rPr lang="en-US" sz="3600" b="1" i="1" dirty="0" err="1">
                <a:solidFill>
                  <a:schemeClr val="accent6">
                    <a:lumMod val="50000"/>
                  </a:schemeClr>
                </a:solidFill>
                <a:effectLst>
                  <a:outerShdw blurRad="38100" dist="38100" dir="2700000" algn="tl">
                    <a:srgbClr val="000000">
                      <a:alpha val="43137"/>
                    </a:srgbClr>
                  </a:outerShdw>
                </a:effectLst>
                <a:latin typeface="Century" panose="02040604050505020304" pitchFamily="18" charset="0"/>
              </a:rPr>
              <a:t>Pooja</a:t>
            </a:r>
            <a:r>
              <a:rPr lang="en-US" sz="3600" b="1" i="1" dirty="0">
                <a:solidFill>
                  <a:schemeClr val="accent6">
                    <a:lumMod val="50000"/>
                  </a:schemeClr>
                </a:solidFill>
                <a:effectLst>
                  <a:outerShdw blurRad="38100" dist="38100" dir="2700000" algn="tl">
                    <a:srgbClr val="000000">
                      <a:alpha val="43137"/>
                    </a:srgbClr>
                  </a:outerShdw>
                </a:effectLst>
                <a:latin typeface="Century" panose="02040604050505020304" pitchFamily="18" charset="0"/>
              </a:rPr>
              <a:t> Mehta</a:t>
            </a:r>
            <a:r>
              <a:rPr lang="en-US" sz="2800" b="1" dirty="0">
                <a:solidFill>
                  <a:schemeClr val="tx1">
                    <a:lumMod val="75000"/>
                    <a:lumOff val="25000"/>
                  </a:schemeClr>
                </a:solidFill>
                <a:effectLst>
                  <a:outerShdw blurRad="38100" dist="38100" dir="2700000" algn="tl">
                    <a:srgbClr val="000000">
                      <a:alpha val="43137"/>
                    </a:srgbClr>
                  </a:outerShdw>
                </a:effectLst>
                <a:latin typeface="Century" panose="02040604050505020304" pitchFamily="18" charset="0"/>
              </a:rPr>
              <a:t/>
            </a:r>
            <a:br>
              <a:rPr lang="en-US" sz="2800" b="1" dirty="0">
                <a:solidFill>
                  <a:schemeClr val="tx1">
                    <a:lumMod val="75000"/>
                    <a:lumOff val="25000"/>
                  </a:schemeClr>
                </a:solidFill>
                <a:effectLst>
                  <a:outerShdw blurRad="38100" dist="38100" dir="2700000" algn="tl">
                    <a:srgbClr val="000000">
                      <a:alpha val="43137"/>
                    </a:srgbClr>
                  </a:outerShdw>
                </a:effectLst>
                <a:latin typeface="Century" panose="02040604050505020304" pitchFamily="18" charset="0"/>
              </a:rPr>
            </a:br>
            <a:endParaRPr lang="en-IN" b="1" cap="none" dirty="0">
              <a:effectLst>
                <a:outerShdw blurRad="38100" dist="38100" dir="2700000" algn="tl">
                  <a:srgbClr val="000000">
                    <a:alpha val="43137"/>
                  </a:srgbClr>
                </a:outerShdw>
              </a:effectLs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5383" y="377681"/>
            <a:ext cx="4895273" cy="3344574"/>
          </a:xfrm>
          <a:prstGeom prst="rect">
            <a:avLst/>
          </a:prstGeom>
        </p:spPr>
      </p:pic>
    </p:spTree>
    <p:extLst>
      <p:ext uri="{BB962C8B-B14F-4D97-AF65-F5344CB8AC3E}">
        <p14:creationId xmlns:p14="http://schemas.microsoft.com/office/powerpoint/2010/main" val="36749564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36291" y="424872"/>
            <a:ext cx="5096267" cy="461665"/>
          </a:xfrm>
          <a:prstGeom prst="rect">
            <a:avLst/>
          </a:prstGeom>
          <a:noFill/>
        </p:spPr>
        <p:txBody>
          <a:bodyPr wrap="none" rtlCol="0">
            <a:spAutoFit/>
          </a:bodyPr>
          <a:lstStyle/>
          <a:p>
            <a:r>
              <a:rPr lang="en-US" sz="2400" dirty="0" smtClean="0"/>
              <a:t>Sequence diagram for Customer</a:t>
            </a:r>
            <a:endParaRPr lang="en-IN" sz="2400"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0661" t="32160" r="46097" b="34374"/>
          <a:stretch/>
        </p:blipFill>
        <p:spPr>
          <a:xfrm>
            <a:off x="1597890" y="1574800"/>
            <a:ext cx="9836727" cy="5283200"/>
          </a:xfrm>
          <a:prstGeom prst="rect">
            <a:avLst/>
          </a:prstGeom>
        </p:spPr>
      </p:pic>
      <p:cxnSp>
        <p:nvCxnSpPr>
          <p:cNvPr id="5" name="Straight Arrow Connector 4"/>
          <p:cNvCxnSpPr>
            <a:stCxn id="2" idx="2"/>
          </p:cNvCxnSpPr>
          <p:nvPr/>
        </p:nvCxnSpPr>
        <p:spPr>
          <a:xfrm flipH="1">
            <a:off x="6584424" y="886537"/>
            <a:ext cx="1" cy="688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300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8824" t="30690" r="44536" b="31272"/>
          <a:stretch/>
        </p:blipFill>
        <p:spPr>
          <a:xfrm>
            <a:off x="2641600" y="1607128"/>
            <a:ext cx="8497454" cy="5172364"/>
          </a:xfrm>
          <a:prstGeom prst="rect">
            <a:avLst/>
          </a:prstGeom>
        </p:spPr>
      </p:pic>
      <p:sp>
        <p:nvSpPr>
          <p:cNvPr id="3" name="TextBox 2"/>
          <p:cNvSpPr txBox="1"/>
          <p:nvPr/>
        </p:nvSpPr>
        <p:spPr>
          <a:xfrm>
            <a:off x="3990109" y="203200"/>
            <a:ext cx="4626588" cy="461665"/>
          </a:xfrm>
          <a:prstGeom prst="rect">
            <a:avLst/>
          </a:prstGeom>
          <a:noFill/>
        </p:spPr>
        <p:txBody>
          <a:bodyPr wrap="none" rtlCol="0">
            <a:spAutoFit/>
          </a:bodyPr>
          <a:lstStyle/>
          <a:p>
            <a:r>
              <a:rPr lang="en-US" sz="2400" dirty="0" smtClean="0"/>
              <a:t>Sequence diagram for Admin</a:t>
            </a:r>
            <a:endParaRPr lang="en-IN" sz="2400" dirty="0"/>
          </a:p>
        </p:txBody>
      </p:sp>
      <p:cxnSp>
        <p:nvCxnSpPr>
          <p:cNvPr id="5" name="Straight Arrow Connector 4"/>
          <p:cNvCxnSpPr>
            <a:stCxn id="3" idx="2"/>
          </p:cNvCxnSpPr>
          <p:nvPr/>
        </p:nvCxnSpPr>
        <p:spPr>
          <a:xfrm>
            <a:off x="6303403" y="664865"/>
            <a:ext cx="14270" cy="942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4252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37046" y="1711312"/>
            <a:ext cx="10363826" cy="4578653"/>
          </a:xfrm>
        </p:spPr>
        <p:txBody>
          <a:bodyPr anchor="b">
            <a:noAutofit/>
          </a:bodyPr>
          <a:lstStyle/>
          <a:p>
            <a:pPr marL="0" indent="0">
              <a:buNone/>
            </a:pPr>
            <a:r>
              <a:rPr lang="en-US" dirty="0">
                <a:latin typeface="Arial" panose="020B0604020202020204" pitchFamily="34" charset="0"/>
                <a:cs typeface="Arial" panose="020B0604020202020204" pitchFamily="34" charset="0"/>
              </a:rPr>
              <a:t>1. Representational state transfer (REST) is an architectural style that defines a set of constraints to be used for creating web services. REST API is a way of accessing web services in a simple and flexible way without having any processing.</a:t>
            </a:r>
            <a:endParaRPr lang="en-IN"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2. It’s used to fetch or give some information from a web service. All communication done via REST API uses only HTTP request.</a:t>
            </a:r>
          </a:p>
          <a:p>
            <a:pPr marL="0" indent="0">
              <a:buNone/>
            </a:pPr>
            <a:r>
              <a:rPr lang="en-US" dirty="0">
                <a:latin typeface="Arial" panose="020B0604020202020204" pitchFamily="34" charset="0"/>
                <a:cs typeface="Arial" panose="020B0604020202020204" pitchFamily="34" charset="0"/>
              </a:rPr>
              <a:t>3. An API for a website is code that allows two software programs to communicate with each other. The API spells out the proper way for a developer to write a program requesting services from an operating system or other  application.</a:t>
            </a:r>
          </a:p>
          <a:p>
            <a:pPr marL="0" indent="0">
              <a:buNone/>
            </a:pPr>
            <a:r>
              <a:rPr lang="en-US" b="1" dirty="0">
                <a:latin typeface="Arial" panose="020B0604020202020204" pitchFamily="34" charset="0"/>
                <a:cs typeface="Arial" panose="020B0604020202020204" pitchFamily="34" charset="0"/>
              </a:rPr>
              <a:t>Working : </a:t>
            </a:r>
            <a:r>
              <a:rPr lang="en-US" dirty="0">
                <a:latin typeface="Arial" panose="020B0604020202020204" pitchFamily="34" charset="0"/>
                <a:cs typeface="Arial" panose="020B0604020202020204" pitchFamily="34" charset="0"/>
              </a:rPr>
              <a:t> A request is sent from client to server in the form of a web </a:t>
            </a:r>
            <a:r>
              <a:rPr lang="en-US" dirty="0" err="1">
                <a:latin typeface="Arial" panose="020B0604020202020204" pitchFamily="34" charset="0"/>
                <a:cs typeface="Arial" panose="020B0604020202020204" pitchFamily="34" charset="0"/>
              </a:rPr>
              <a:t>url</a:t>
            </a:r>
            <a:r>
              <a:rPr lang="en-US" dirty="0">
                <a:latin typeface="Arial" panose="020B0604020202020204" pitchFamily="34" charset="0"/>
                <a:cs typeface="Arial" panose="020B0604020202020204" pitchFamily="34" charset="0"/>
              </a:rPr>
              <a:t> as http get or post or put or delete request. After that, a response comes back from the server in the form of a resource which can be anything like HTML, XML, image, or JSON. But now JSON is the most popular format being used in web services.</a:t>
            </a:r>
          </a:p>
          <a:p>
            <a:endParaRPr lang="en-IN" dirty="0">
              <a:latin typeface="Arial" panose="020B0604020202020204" pitchFamily="34" charset="0"/>
              <a:cs typeface="Arial" panose="020B0604020202020204" pitchFamily="34" charset="0"/>
            </a:endParaRPr>
          </a:p>
        </p:txBody>
      </p:sp>
      <p:sp>
        <p:nvSpPr>
          <p:cNvPr id="4" name="Rectangle 3"/>
          <p:cNvSpPr/>
          <p:nvPr/>
        </p:nvSpPr>
        <p:spPr>
          <a:xfrm>
            <a:off x="2372091" y="334974"/>
            <a:ext cx="4288354" cy="1015663"/>
          </a:xfrm>
          <a:prstGeom prst="rect">
            <a:avLst/>
          </a:prstGeom>
          <a:noFill/>
        </p:spPr>
        <p:txBody>
          <a:bodyPr wrap="none" lIns="91440" tIns="45720" rIns="91440" bIns="45720">
            <a:spAutoFit/>
          </a:bodyPr>
          <a:lstStyle/>
          <a:p>
            <a:pPr algn="ctr"/>
            <a:r>
              <a:rPr lang="en-US" sz="6000" b="1" i="1" dirty="0">
                <a:ln w="9525">
                  <a:solidFill>
                    <a:schemeClr val="bg1"/>
                  </a:solidFill>
                  <a:prstDash val="solid"/>
                </a:ln>
                <a:effectLst>
                  <a:outerShdw blurRad="12700" dist="38100" dir="2700000" algn="tl" rotWithShape="0">
                    <a:schemeClr val="bg1">
                      <a:lumMod val="50000"/>
                    </a:schemeClr>
                  </a:outerShdw>
                </a:effectLst>
              </a:rPr>
              <a:t>“ Rest API ”</a:t>
            </a:r>
            <a:endParaRPr lang="en-IN" sz="60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5527" y="214902"/>
            <a:ext cx="1995055" cy="1579395"/>
          </a:xfrm>
          <a:prstGeom prst="rect">
            <a:avLst/>
          </a:prstGeom>
        </p:spPr>
      </p:pic>
    </p:spTree>
    <p:extLst>
      <p:ext uri="{BB962C8B-B14F-4D97-AF65-F5344CB8AC3E}">
        <p14:creationId xmlns:p14="http://schemas.microsoft.com/office/powerpoint/2010/main" val="10884337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5454" y="1173019"/>
            <a:ext cx="10363200" cy="4812147"/>
          </a:xfrm>
        </p:spPr>
        <p:txBody>
          <a:bodyPr>
            <a:noAutofit/>
          </a:bodyPr>
          <a:lstStyle/>
          <a:p>
            <a:r>
              <a:rPr lang="en-US" sz="1800" dirty="0">
                <a:solidFill>
                  <a:schemeClr val="tx1">
                    <a:lumMod val="75000"/>
                    <a:lumOff val="25000"/>
                  </a:schemeClr>
                </a:solidFill>
                <a:latin typeface="Arial" panose="020B0604020202020204" pitchFamily="34" charset="0"/>
                <a:cs typeface="Arial" panose="020B0604020202020204" pitchFamily="34" charset="0"/>
              </a:rPr>
              <a:t>In HTTP there are 4 methods that are commonly used in a rest-based architecture i.e., POST, GET, PUT, and DELETE. </a:t>
            </a:r>
            <a:br>
              <a:rPr lang="en-US" sz="1800" dirty="0">
                <a:solidFill>
                  <a:schemeClr val="tx1">
                    <a:lumMod val="75000"/>
                    <a:lumOff val="25000"/>
                  </a:schemeClr>
                </a:solidFill>
                <a:latin typeface="Arial" panose="020B0604020202020204" pitchFamily="34" charset="0"/>
                <a:cs typeface="Arial" panose="020B0604020202020204" pitchFamily="34" charset="0"/>
              </a:rPr>
            </a:br>
            <a:r>
              <a:rPr lang="en-US" sz="1800" dirty="0">
                <a:solidFill>
                  <a:schemeClr val="tx1">
                    <a:lumMod val="75000"/>
                    <a:lumOff val="25000"/>
                  </a:schemeClr>
                </a:solidFill>
                <a:latin typeface="Arial" panose="020B0604020202020204" pitchFamily="34" charset="0"/>
                <a:cs typeface="Arial" panose="020B0604020202020204" pitchFamily="34" charset="0"/>
              </a:rPr>
              <a:t/>
            </a:r>
            <a:br>
              <a:rPr lang="en-US" sz="1800" dirty="0">
                <a:solidFill>
                  <a:schemeClr val="tx1">
                    <a:lumMod val="75000"/>
                    <a:lumOff val="25000"/>
                  </a:schemeClr>
                </a:solidFill>
                <a:latin typeface="Arial" panose="020B0604020202020204" pitchFamily="34" charset="0"/>
                <a:cs typeface="Arial" panose="020B0604020202020204" pitchFamily="34" charset="0"/>
              </a:rPr>
            </a:br>
            <a:r>
              <a:rPr lang="en-US" sz="1800" dirty="0">
                <a:solidFill>
                  <a:schemeClr val="tx1">
                    <a:lumMod val="75000"/>
                    <a:lumOff val="25000"/>
                  </a:schemeClr>
                </a:solidFill>
                <a:latin typeface="Arial" panose="020B0604020202020204" pitchFamily="34" charset="0"/>
                <a:cs typeface="Arial" panose="020B0604020202020204" pitchFamily="34" charset="0"/>
              </a:rPr>
              <a:t>1. </a:t>
            </a:r>
            <a:r>
              <a:rPr lang="en-US" sz="1800" b="1" dirty="0">
                <a:solidFill>
                  <a:schemeClr val="tx1">
                    <a:lumMod val="75000"/>
                    <a:lumOff val="25000"/>
                  </a:schemeClr>
                </a:solidFill>
                <a:latin typeface="Arial" panose="020B0604020202020204" pitchFamily="34" charset="0"/>
                <a:cs typeface="Arial" panose="020B0604020202020204" pitchFamily="34" charset="0"/>
              </a:rPr>
              <a:t>GET : </a:t>
            </a:r>
            <a:r>
              <a:rPr lang="en-US" sz="1800" dirty="0">
                <a:solidFill>
                  <a:schemeClr val="tx1">
                    <a:lumMod val="75000"/>
                    <a:lumOff val="25000"/>
                  </a:schemeClr>
                </a:solidFill>
                <a:latin typeface="Arial" panose="020B0604020202020204" pitchFamily="34" charset="0"/>
                <a:cs typeface="Arial" panose="020B0604020202020204" pitchFamily="34" charset="0"/>
              </a:rPr>
              <a:t>the HTTP GET method is used to read (or retrieve) a representation of a resource. In        	the safe path, GET returns a representation in XML or JSON and an HTTP response 	code of 200 (OK). In an error case, it most often   returns a 404 (NOT FOUND) or 400  	(BAD REQUEST).  </a:t>
            </a:r>
            <a:br>
              <a:rPr lang="en-US" sz="1800" dirty="0">
                <a:solidFill>
                  <a:schemeClr val="tx1">
                    <a:lumMod val="75000"/>
                    <a:lumOff val="25000"/>
                  </a:schemeClr>
                </a:solidFill>
                <a:latin typeface="Arial" panose="020B0604020202020204" pitchFamily="34" charset="0"/>
                <a:cs typeface="Arial" panose="020B0604020202020204" pitchFamily="34" charset="0"/>
              </a:rPr>
            </a:br>
            <a:r>
              <a:rPr lang="en-US" sz="1800" dirty="0">
                <a:solidFill>
                  <a:schemeClr val="tx1">
                    <a:lumMod val="75000"/>
                    <a:lumOff val="25000"/>
                  </a:schemeClr>
                </a:solidFill>
                <a:latin typeface="Arial" panose="020B0604020202020204" pitchFamily="34" charset="0"/>
                <a:cs typeface="Arial" panose="020B0604020202020204" pitchFamily="34" charset="0"/>
              </a:rPr>
              <a:t>	</a:t>
            </a:r>
            <a:br>
              <a:rPr lang="en-US" sz="1800" dirty="0">
                <a:solidFill>
                  <a:schemeClr val="tx1">
                    <a:lumMod val="75000"/>
                    <a:lumOff val="25000"/>
                  </a:schemeClr>
                </a:solidFill>
                <a:latin typeface="Arial" panose="020B0604020202020204" pitchFamily="34" charset="0"/>
                <a:cs typeface="Arial" panose="020B0604020202020204" pitchFamily="34" charset="0"/>
              </a:rPr>
            </a:br>
            <a:r>
              <a:rPr lang="en-US" sz="1800" dirty="0">
                <a:solidFill>
                  <a:schemeClr val="tx1">
                    <a:lumMod val="75000"/>
                    <a:lumOff val="25000"/>
                  </a:schemeClr>
                </a:solidFill>
                <a:latin typeface="Arial" panose="020B0604020202020204" pitchFamily="34" charset="0"/>
                <a:cs typeface="Arial" panose="020B0604020202020204" pitchFamily="34" charset="0"/>
              </a:rPr>
              <a:t>2. </a:t>
            </a:r>
            <a:r>
              <a:rPr lang="en-US" sz="1800" b="1" dirty="0">
                <a:solidFill>
                  <a:schemeClr val="tx1">
                    <a:lumMod val="75000"/>
                    <a:lumOff val="25000"/>
                  </a:schemeClr>
                </a:solidFill>
                <a:latin typeface="Arial" panose="020B0604020202020204" pitchFamily="34" charset="0"/>
                <a:cs typeface="Arial" panose="020B0604020202020204" pitchFamily="34" charset="0"/>
              </a:rPr>
              <a:t>POST : </a:t>
            </a:r>
            <a:r>
              <a:rPr lang="en-US" sz="1800" dirty="0">
                <a:solidFill>
                  <a:schemeClr val="tx1">
                    <a:lumMod val="75000"/>
                    <a:lumOff val="25000"/>
                  </a:schemeClr>
                </a:solidFill>
                <a:latin typeface="Arial" panose="020B0604020202020204" pitchFamily="34" charset="0"/>
                <a:cs typeface="Arial" panose="020B0604020202020204" pitchFamily="34" charset="0"/>
              </a:rPr>
              <a:t>the POST verb is most often utilized to create new resources. In particular, it’s used to 	create subordinate  resources. That is, subordinate to some other (e.g. Parent) resource. 	On successful creation, return HTTP status  201, returning a location header with a link to 	the newly-created resource with the 201 HTTP status.</a:t>
            </a:r>
            <a:br>
              <a:rPr lang="en-US" sz="1800" dirty="0">
                <a:solidFill>
                  <a:schemeClr val="tx1">
                    <a:lumMod val="75000"/>
                    <a:lumOff val="25000"/>
                  </a:schemeClr>
                </a:solidFill>
                <a:latin typeface="Arial" panose="020B0604020202020204" pitchFamily="34" charset="0"/>
                <a:cs typeface="Arial" panose="020B0604020202020204" pitchFamily="34" charset="0"/>
              </a:rPr>
            </a:br>
            <a:r>
              <a:rPr lang="en-US" sz="1800" dirty="0">
                <a:solidFill>
                  <a:schemeClr val="tx1">
                    <a:lumMod val="75000"/>
                    <a:lumOff val="25000"/>
                  </a:schemeClr>
                </a:solidFill>
                <a:latin typeface="Arial" panose="020B0604020202020204" pitchFamily="34" charset="0"/>
                <a:cs typeface="Arial" panose="020B0604020202020204" pitchFamily="34" charset="0"/>
              </a:rPr>
              <a:t/>
            </a:r>
            <a:br>
              <a:rPr lang="en-US" sz="1800" dirty="0">
                <a:solidFill>
                  <a:schemeClr val="tx1">
                    <a:lumMod val="75000"/>
                    <a:lumOff val="25000"/>
                  </a:schemeClr>
                </a:solidFill>
                <a:latin typeface="Arial" panose="020B0604020202020204" pitchFamily="34" charset="0"/>
                <a:cs typeface="Arial" panose="020B0604020202020204" pitchFamily="34" charset="0"/>
              </a:rPr>
            </a:br>
            <a:r>
              <a:rPr lang="en-US" sz="1800" dirty="0">
                <a:solidFill>
                  <a:schemeClr val="tx1">
                    <a:lumMod val="75000"/>
                    <a:lumOff val="25000"/>
                  </a:schemeClr>
                </a:solidFill>
                <a:latin typeface="Arial" panose="020B0604020202020204" pitchFamily="34" charset="0"/>
                <a:cs typeface="Arial" panose="020B0604020202020204" pitchFamily="34" charset="0"/>
              </a:rPr>
              <a:t>3. </a:t>
            </a:r>
            <a:r>
              <a:rPr lang="en-US" sz="1800" b="1" dirty="0">
                <a:solidFill>
                  <a:schemeClr val="tx1">
                    <a:lumMod val="75000"/>
                    <a:lumOff val="25000"/>
                  </a:schemeClr>
                </a:solidFill>
                <a:latin typeface="Arial" panose="020B0604020202020204" pitchFamily="34" charset="0"/>
                <a:cs typeface="Arial" panose="020B0604020202020204" pitchFamily="34" charset="0"/>
              </a:rPr>
              <a:t>PUT : </a:t>
            </a:r>
            <a:r>
              <a:rPr lang="en-US" sz="1800" dirty="0">
                <a:solidFill>
                  <a:schemeClr val="tx1">
                    <a:lumMod val="75000"/>
                    <a:lumOff val="25000"/>
                  </a:schemeClr>
                </a:solidFill>
                <a:latin typeface="Arial" panose="020B0604020202020204" pitchFamily="34" charset="0"/>
                <a:cs typeface="Arial" panose="020B0604020202020204" pitchFamily="34" charset="0"/>
              </a:rPr>
              <a:t>it is used for updating the capabilities. However, PUT can also be used to create a resource 	in the case where the resource ID is chosen by the client instead of by the server. In 	other words, if the PUT is to a URI that     contains the value of a non-existent resource ID. 	On successful update, return 200 (or 204 if not returning any     content in the body) from a 	PUT.</a:t>
            </a:r>
            <a:br>
              <a:rPr lang="en-US" sz="1800" dirty="0">
                <a:solidFill>
                  <a:schemeClr val="tx1">
                    <a:lumMod val="75000"/>
                    <a:lumOff val="25000"/>
                  </a:schemeClr>
                </a:solidFill>
                <a:latin typeface="Arial" panose="020B0604020202020204" pitchFamily="34" charset="0"/>
                <a:cs typeface="Arial" panose="020B0604020202020204" pitchFamily="34" charset="0"/>
              </a:rPr>
            </a:br>
            <a:r>
              <a:rPr lang="en-IN" sz="1800" dirty="0">
                <a:solidFill>
                  <a:schemeClr val="tx1">
                    <a:lumMod val="75000"/>
                    <a:lumOff val="25000"/>
                  </a:schemeClr>
                </a:solidFill>
                <a:latin typeface="Arial" panose="020B0604020202020204" pitchFamily="34" charset="0"/>
                <a:cs typeface="Arial" panose="020B0604020202020204" pitchFamily="34" charset="0"/>
              </a:rPr>
              <a:t/>
            </a:r>
            <a:br>
              <a:rPr lang="en-IN" sz="1800" dirty="0">
                <a:solidFill>
                  <a:schemeClr val="tx1">
                    <a:lumMod val="75000"/>
                    <a:lumOff val="25000"/>
                  </a:schemeClr>
                </a:solidFill>
                <a:latin typeface="Arial" panose="020B0604020202020204" pitchFamily="34" charset="0"/>
                <a:cs typeface="Arial" panose="020B0604020202020204" pitchFamily="34" charset="0"/>
              </a:rPr>
            </a:br>
            <a:r>
              <a:rPr lang="en-IN" sz="1800" dirty="0">
                <a:solidFill>
                  <a:schemeClr val="tx1">
                    <a:lumMod val="75000"/>
                    <a:lumOff val="25000"/>
                  </a:schemeClr>
                </a:solidFill>
                <a:latin typeface="Arial" panose="020B0604020202020204" pitchFamily="34" charset="0"/>
                <a:cs typeface="Arial" panose="020B0604020202020204" pitchFamily="34" charset="0"/>
              </a:rPr>
              <a:t>4. </a:t>
            </a:r>
            <a:r>
              <a:rPr lang="en-US" sz="1800" b="1" dirty="0">
                <a:solidFill>
                  <a:schemeClr val="tx1">
                    <a:lumMod val="75000"/>
                    <a:lumOff val="25000"/>
                  </a:schemeClr>
                </a:solidFill>
                <a:latin typeface="Arial" panose="020B0604020202020204" pitchFamily="34" charset="0"/>
                <a:cs typeface="Arial" panose="020B0604020202020204" pitchFamily="34" charset="0"/>
              </a:rPr>
              <a:t>DELETE : </a:t>
            </a:r>
            <a:r>
              <a:rPr lang="en-US" sz="1800" dirty="0">
                <a:solidFill>
                  <a:schemeClr val="tx1">
                    <a:lumMod val="75000"/>
                    <a:lumOff val="25000"/>
                  </a:schemeClr>
                </a:solidFill>
                <a:latin typeface="Arial" panose="020B0604020202020204" pitchFamily="34" charset="0"/>
                <a:cs typeface="Arial" panose="020B0604020202020204" pitchFamily="34" charset="0"/>
              </a:rPr>
              <a:t>it is used to delete a resource identified by a URI. On successful deletion, return HTTP 	       status 200 (OK)  along with a response body.</a:t>
            </a:r>
            <a:r>
              <a:rPr lang="en-IN" sz="1800" dirty="0">
                <a:solidFill>
                  <a:schemeClr val="tx1">
                    <a:lumMod val="75000"/>
                    <a:lumOff val="25000"/>
                  </a:schemeClr>
                </a:solidFill>
                <a:latin typeface="Arial" panose="020B0604020202020204" pitchFamily="34" charset="0"/>
                <a:cs typeface="Arial" panose="020B0604020202020204" pitchFamily="34" charset="0"/>
              </a:rPr>
              <a:t/>
            </a:r>
            <a:br>
              <a:rPr lang="en-IN" sz="1800" dirty="0">
                <a:solidFill>
                  <a:schemeClr val="tx1">
                    <a:lumMod val="75000"/>
                    <a:lumOff val="25000"/>
                  </a:schemeClr>
                </a:solidFill>
                <a:latin typeface="Arial" panose="020B0604020202020204" pitchFamily="34" charset="0"/>
                <a:cs typeface="Arial" panose="020B0604020202020204" pitchFamily="34" charset="0"/>
              </a:rPr>
            </a:br>
            <a:r>
              <a:rPr lang="en-IN" sz="1800" dirty="0">
                <a:solidFill>
                  <a:schemeClr val="tx1">
                    <a:lumMod val="75000"/>
                    <a:lumOff val="25000"/>
                  </a:schemeClr>
                </a:solidFill>
                <a:latin typeface="Arial" panose="020B0604020202020204" pitchFamily="34" charset="0"/>
                <a:cs typeface="Arial" panose="020B0604020202020204" pitchFamily="34" charset="0"/>
              </a:rPr>
              <a:t/>
            </a:r>
            <a:br>
              <a:rPr lang="en-IN" sz="1800" dirty="0">
                <a:solidFill>
                  <a:schemeClr val="tx1">
                    <a:lumMod val="75000"/>
                    <a:lumOff val="25000"/>
                  </a:schemeClr>
                </a:solidFill>
                <a:latin typeface="Arial" panose="020B0604020202020204" pitchFamily="34" charset="0"/>
                <a:cs typeface="Arial" panose="020B0604020202020204" pitchFamily="34" charset="0"/>
              </a:rPr>
            </a:br>
            <a:endParaRPr lang="en-IN" sz="18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99491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6181" y="1512734"/>
            <a:ext cx="7416799" cy="4934251"/>
          </a:xfrm>
          <a:prstGeom prst="rect">
            <a:avLst/>
          </a:prstGeom>
        </p:spPr>
      </p:pic>
      <p:sp>
        <p:nvSpPr>
          <p:cNvPr id="3" name="Rectangle 2"/>
          <p:cNvSpPr/>
          <p:nvPr/>
        </p:nvSpPr>
        <p:spPr>
          <a:xfrm>
            <a:off x="2101767" y="150245"/>
            <a:ext cx="8385629" cy="923330"/>
          </a:xfrm>
          <a:prstGeom prst="rect">
            <a:avLst/>
          </a:prstGeom>
          <a:noFill/>
        </p:spPr>
        <p:txBody>
          <a:bodyPr wrap="none" lIns="91440" tIns="45720" rIns="91440" bIns="45720">
            <a:spAutoFit/>
          </a:bodyPr>
          <a:lstStyle/>
          <a:p>
            <a:pPr algn="ctr"/>
            <a:r>
              <a:rPr lang="en-US" sz="5400" b="1" i="1" dirty="0">
                <a:ln w="9525">
                  <a:solidFill>
                    <a:schemeClr val="bg1"/>
                  </a:solidFill>
                  <a:prstDash val="solid"/>
                </a:ln>
                <a:effectLst>
                  <a:outerShdw blurRad="12700" dist="38100" dir="2700000" algn="tl" rotWithShape="0">
                    <a:schemeClr val="bg1">
                      <a:lumMod val="50000"/>
                    </a:schemeClr>
                  </a:outerShdw>
                </a:effectLst>
              </a:rPr>
              <a:t>“ System Flow Diagram ”</a:t>
            </a:r>
            <a:endParaRPr lang="en-IN" sz="54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7773685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1086" y="1320802"/>
            <a:ext cx="10364451" cy="4267199"/>
          </a:xfrm>
        </p:spPr>
        <p:txBody>
          <a:bodyPr>
            <a:normAutofit fontScale="90000"/>
          </a:bodyPr>
          <a:lstStyle/>
          <a:p>
            <a:r>
              <a:rPr lang="en-US" sz="2400" dirty="0">
                <a:solidFill>
                  <a:schemeClr val="tx1">
                    <a:lumMod val="75000"/>
                    <a:lumOff val="25000"/>
                  </a:schemeClr>
                </a:solidFill>
                <a:latin typeface="Arial" panose="020B0604020202020204" pitchFamily="34" charset="0"/>
                <a:cs typeface="Arial" panose="020B0604020202020204" pitchFamily="34" charset="0"/>
              </a:rPr>
              <a:t>We can distinguish three main layers:</a:t>
            </a:r>
            <a:br>
              <a:rPr lang="en-US" sz="2400" dirty="0">
                <a:solidFill>
                  <a:schemeClr val="tx1">
                    <a:lumMod val="75000"/>
                    <a:lumOff val="25000"/>
                  </a:schemeClr>
                </a:solidFill>
                <a:latin typeface="Arial" panose="020B0604020202020204" pitchFamily="34" charset="0"/>
                <a:cs typeface="Arial" panose="020B0604020202020204" pitchFamily="34" charset="0"/>
              </a:rPr>
            </a:br>
            <a:r>
              <a:rPr lang="en-US" sz="2400" dirty="0">
                <a:solidFill>
                  <a:schemeClr val="tx1">
                    <a:lumMod val="75000"/>
                    <a:lumOff val="25000"/>
                  </a:schemeClr>
                </a:solidFill>
                <a:latin typeface="Arial" panose="020B0604020202020204" pitchFamily="34" charset="0"/>
                <a:cs typeface="Arial" panose="020B0604020202020204" pitchFamily="34" charset="0"/>
              </a:rPr>
              <a:t/>
            </a:r>
            <a:br>
              <a:rPr lang="en-US" sz="2400" dirty="0">
                <a:solidFill>
                  <a:schemeClr val="tx1">
                    <a:lumMod val="75000"/>
                    <a:lumOff val="25000"/>
                  </a:schemeClr>
                </a:solidFill>
                <a:latin typeface="Arial" panose="020B0604020202020204" pitchFamily="34" charset="0"/>
                <a:cs typeface="Arial" panose="020B0604020202020204" pitchFamily="34" charset="0"/>
              </a:rPr>
            </a:br>
            <a:r>
              <a:rPr lang="en-US" sz="2400" dirty="0">
                <a:solidFill>
                  <a:schemeClr val="tx1">
                    <a:lumMod val="75000"/>
                    <a:lumOff val="25000"/>
                  </a:schemeClr>
                </a:solidFill>
                <a:latin typeface="Arial" panose="020B0604020202020204" pitchFamily="34" charset="0"/>
                <a:cs typeface="Arial" panose="020B0604020202020204" pitchFamily="34" charset="0"/>
              </a:rPr>
              <a:t>           1.  Front-end - with angular 11 as the main framework, with templates,   			</a:t>
            </a:r>
            <a:r>
              <a:rPr lang="en-US" sz="2400" dirty="0" smtClean="0">
                <a:solidFill>
                  <a:schemeClr val="tx1">
                    <a:lumMod val="75000"/>
                    <a:lumOff val="25000"/>
                  </a:schemeClr>
                </a:solidFill>
                <a:latin typeface="Arial" panose="020B0604020202020204" pitchFamily="34" charset="0"/>
                <a:cs typeface="Arial" panose="020B0604020202020204" pitchFamily="34" charset="0"/>
              </a:rPr>
              <a:t>    components </a:t>
            </a:r>
            <a:r>
              <a:rPr lang="en-US" sz="2400" dirty="0">
                <a:solidFill>
                  <a:schemeClr val="tx1">
                    <a:lumMod val="75000"/>
                    <a:lumOff val="25000"/>
                  </a:schemeClr>
                </a:solidFill>
                <a:latin typeface="Arial" panose="020B0604020202020204" pitchFamily="34" charset="0"/>
                <a:cs typeface="Arial" panose="020B0604020202020204" pitchFamily="34" charset="0"/>
              </a:rPr>
              <a:t>and HTTP client for communication with the</a:t>
            </a:r>
            <a:br>
              <a:rPr lang="en-US" sz="2400" dirty="0">
                <a:solidFill>
                  <a:schemeClr val="tx1">
                    <a:lumMod val="75000"/>
                    <a:lumOff val="25000"/>
                  </a:schemeClr>
                </a:solidFill>
                <a:latin typeface="Arial" panose="020B0604020202020204" pitchFamily="34" charset="0"/>
                <a:cs typeface="Arial" panose="020B0604020202020204" pitchFamily="34" charset="0"/>
              </a:rPr>
            </a:br>
            <a:r>
              <a:rPr lang="en-US" sz="2400" dirty="0" smtClean="0">
                <a:solidFill>
                  <a:schemeClr val="tx1">
                    <a:lumMod val="75000"/>
                    <a:lumOff val="25000"/>
                  </a:schemeClr>
                </a:solidFill>
                <a:latin typeface="Arial" panose="020B0604020202020204" pitchFamily="34" charset="0"/>
                <a:cs typeface="Arial" panose="020B0604020202020204" pitchFamily="34" charset="0"/>
              </a:rPr>
              <a:t>                rest-full </a:t>
            </a:r>
            <a:r>
              <a:rPr lang="en-US" sz="2400" dirty="0">
                <a:solidFill>
                  <a:schemeClr val="tx1">
                    <a:lumMod val="75000"/>
                    <a:lumOff val="25000"/>
                  </a:schemeClr>
                </a:solidFill>
                <a:latin typeface="Arial" panose="020B0604020202020204" pitchFamily="34" charset="0"/>
                <a:cs typeface="Arial" panose="020B0604020202020204" pitchFamily="34" charset="0"/>
              </a:rPr>
              <a:t>application server,</a:t>
            </a:r>
            <a:br>
              <a:rPr lang="en-US" sz="2400" dirty="0">
                <a:solidFill>
                  <a:schemeClr val="tx1">
                    <a:lumMod val="75000"/>
                    <a:lumOff val="25000"/>
                  </a:schemeClr>
                </a:solidFill>
                <a:latin typeface="Arial" panose="020B0604020202020204" pitchFamily="34" charset="0"/>
                <a:cs typeface="Arial" panose="020B0604020202020204" pitchFamily="34" charset="0"/>
              </a:rPr>
            </a:br>
            <a:r>
              <a:rPr lang="en-US" sz="2400" dirty="0">
                <a:solidFill>
                  <a:schemeClr val="tx1">
                    <a:lumMod val="75000"/>
                    <a:lumOff val="25000"/>
                  </a:schemeClr>
                </a:solidFill>
                <a:latin typeface="Arial" panose="020B0604020202020204" pitchFamily="34" charset="0"/>
                <a:cs typeface="Arial" panose="020B0604020202020204" pitchFamily="34" charset="0"/>
              </a:rPr>
              <a:t/>
            </a:r>
            <a:br>
              <a:rPr lang="en-US" sz="2400" dirty="0">
                <a:solidFill>
                  <a:schemeClr val="tx1">
                    <a:lumMod val="75000"/>
                    <a:lumOff val="25000"/>
                  </a:schemeClr>
                </a:solidFill>
                <a:latin typeface="Arial" panose="020B0604020202020204" pitchFamily="34" charset="0"/>
                <a:cs typeface="Arial" panose="020B0604020202020204" pitchFamily="34" charset="0"/>
              </a:rPr>
            </a:br>
            <a:r>
              <a:rPr lang="en-US" sz="2400" dirty="0">
                <a:solidFill>
                  <a:schemeClr val="tx1">
                    <a:lumMod val="75000"/>
                    <a:lumOff val="25000"/>
                  </a:schemeClr>
                </a:solidFill>
                <a:latin typeface="Arial" panose="020B0604020202020204" pitchFamily="34" charset="0"/>
                <a:cs typeface="Arial" panose="020B0604020202020204" pitchFamily="34" charset="0"/>
              </a:rPr>
              <a:t>           2.  Back-end - server side with spring boot, spring REST controllers, and   	 	</a:t>
            </a:r>
            <a:r>
              <a:rPr lang="en-US" sz="2400" dirty="0" smtClean="0">
                <a:solidFill>
                  <a:schemeClr val="tx1">
                    <a:lumMod val="75000"/>
                    <a:lumOff val="25000"/>
                  </a:schemeClr>
                </a:solidFill>
                <a:latin typeface="Arial" panose="020B0604020202020204" pitchFamily="34" charset="0"/>
                <a:cs typeface="Arial" panose="020B0604020202020204" pitchFamily="34" charset="0"/>
              </a:rPr>
              <a:t>          spring </a:t>
            </a:r>
            <a:r>
              <a:rPr lang="en-US" sz="2400" dirty="0">
                <a:solidFill>
                  <a:schemeClr val="tx1">
                    <a:lumMod val="75000"/>
                    <a:lumOff val="25000"/>
                  </a:schemeClr>
                </a:solidFill>
                <a:latin typeface="Arial" panose="020B0604020202020204" pitchFamily="34" charset="0"/>
                <a:cs typeface="Arial" panose="020B0604020202020204" pitchFamily="34" charset="0"/>
              </a:rPr>
              <a:t>data JPA for communication with the database,</a:t>
            </a:r>
            <a:br>
              <a:rPr lang="en-US" sz="2400" dirty="0">
                <a:solidFill>
                  <a:schemeClr val="tx1">
                    <a:lumMod val="75000"/>
                    <a:lumOff val="25000"/>
                  </a:schemeClr>
                </a:solidFill>
                <a:latin typeface="Arial" panose="020B0604020202020204" pitchFamily="34" charset="0"/>
                <a:cs typeface="Arial" panose="020B0604020202020204" pitchFamily="34" charset="0"/>
              </a:rPr>
            </a:br>
            <a:r>
              <a:rPr lang="en-US" sz="2400" dirty="0">
                <a:solidFill>
                  <a:schemeClr val="tx1">
                    <a:lumMod val="75000"/>
                    <a:lumOff val="25000"/>
                  </a:schemeClr>
                </a:solidFill>
                <a:latin typeface="Arial" panose="020B0604020202020204" pitchFamily="34" charset="0"/>
                <a:cs typeface="Arial" panose="020B0604020202020204" pitchFamily="34" charset="0"/>
              </a:rPr>
              <a:t/>
            </a:r>
            <a:br>
              <a:rPr lang="en-US" sz="2400" dirty="0">
                <a:solidFill>
                  <a:schemeClr val="tx1">
                    <a:lumMod val="75000"/>
                    <a:lumOff val="25000"/>
                  </a:schemeClr>
                </a:solidFill>
                <a:latin typeface="Arial" panose="020B0604020202020204" pitchFamily="34" charset="0"/>
                <a:cs typeface="Arial" panose="020B0604020202020204" pitchFamily="34" charset="0"/>
              </a:rPr>
            </a:br>
            <a:r>
              <a:rPr lang="en-US" sz="2400" dirty="0" smtClean="0">
                <a:solidFill>
                  <a:schemeClr val="tx1">
                    <a:lumMod val="75000"/>
                    <a:lumOff val="25000"/>
                  </a:schemeClr>
                </a:solidFill>
                <a:latin typeface="Arial" panose="020B0604020202020204" pitchFamily="34" charset="0"/>
                <a:cs typeface="Arial" panose="020B0604020202020204" pitchFamily="34" charset="0"/>
              </a:rPr>
              <a:t>           3</a:t>
            </a:r>
            <a:r>
              <a:rPr lang="en-US" sz="2400" dirty="0">
                <a:solidFill>
                  <a:schemeClr val="tx1">
                    <a:lumMod val="75000"/>
                    <a:lumOff val="25000"/>
                  </a:schemeClr>
                </a:solidFill>
                <a:latin typeface="Arial" panose="020B0604020202020204" pitchFamily="34" charset="0"/>
                <a:cs typeface="Arial" panose="020B0604020202020204" pitchFamily="34" charset="0"/>
              </a:rPr>
              <a:t>.  Database - submitted data will be stored in the </a:t>
            </a:r>
            <a:r>
              <a:rPr lang="en-US" sz="2400" dirty="0" err="1">
                <a:solidFill>
                  <a:schemeClr val="tx1">
                    <a:lumMod val="75000"/>
                    <a:lumOff val="25000"/>
                  </a:schemeClr>
                </a:solidFill>
                <a:latin typeface="Arial" panose="020B0604020202020204" pitchFamily="34" charset="0"/>
                <a:cs typeface="Arial" panose="020B0604020202020204" pitchFamily="34" charset="0"/>
              </a:rPr>
              <a:t>Mysql</a:t>
            </a:r>
            <a:r>
              <a:rPr lang="en-US" sz="2400" dirty="0">
                <a:solidFill>
                  <a:schemeClr val="tx1">
                    <a:lumMod val="75000"/>
                    <a:lumOff val="25000"/>
                  </a:schemeClr>
                </a:solidFill>
                <a:latin typeface="Arial" panose="020B0604020202020204" pitchFamily="34" charset="0"/>
                <a:cs typeface="Arial" panose="020B0604020202020204" pitchFamily="34" charset="0"/>
              </a:rPr>
              <a:t> database.</a:t>
            </a:r>
            <a:br>
              <a:rPr lang="en-US" sz="2400" dirty="0">
                <a:solidFill>
                  <a:schemeClr val="tx1">
                    <a:lumMod val="75000"/>
                    <a:lumOff val="25000"/>
                  </a:schemeClr>
                </a:solidFill>
                <a:latin typeface="Arial" panose="020B0604020202020204" pitchFamily="34" charset="0"/>
                <a:cs typeface="Arial" panose="020B0604020202020204" pitchFamily="34" charset="0"/>
              </a:rPr>
            </a:br>
            <a:r>
              <a:rPr lang="en-IN" sz="2400" dirty="0">
                <a:solidFill>
                  <a:schemeClr val="tx1">
                    <a:lumMod val="75000"/>
                    <a:lumOff val="25000"/>
                  </a:schemeClr>
                </a:solidFill>
                <a:latin typeface="Arial" panose="020B0604020202020204" pitchFamily="34" charset="0"/>
                <a:cs typeface="Arial" panose="020B0604020202020204" pitchFamily="34" charset="0"/>
              </a:rPr>
              <a:t/>
            </a:r>
            <a:br>
              <a:rPr lang="en-IN" sz="2400" dirty="0">
                <a:solidFill>
                  <a:schemeClr val="tx1">
                    <a:lumMod val="75000"/>
                    <a:lumOff val="25000"/>
                  </a:schemeClr>
                </a:solidFill>
                <a:latin typeface="Arial" panose="020B0604020202020204" pitchFamily="34" charset="0"/>
                <a:cs typeface="Arial" panose="020B0604020202020204" pitchFamily="34" charset="0"/>
              </a:rPr>
            </a:br>
            <a:endParaRPr lang="en-IN" sz="24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49842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7894" y="1826767"/>
            <a:ext cx="3962545" cy="392718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800" y="1826767"/>
            <a:ext cx="5597092" cy="3927186"/>
          </a:xfrm>
          <a:prstGeom prst="rect">
            <a:avLst/>
          </a:prstGeom>
        </p:spPr>
      </p:pic>
      <p:sp>
        <p:nvSpPr>
          <p:cNvPr id="5" name="Rectangle 4"/>
          <p:cNvSpPr/>
          <p:nvPr/>
        </p:nvSpPr>
        <p:spPr>
          <a:xfrm>
            <a:off x="2782587" y="2"/>
            <a:ext cx="7029489" cy="1015663"/>
          </a:xfrm>
          <a:prstGeom prst="rect">
            <a:avLst/>
          </a:prstGeom>
          <a:noFill/>
        </p:spPr>
        <p:txBody>
          <a:bodyPr wrap="none" lIns="91440" tIns="45720" rIns="91440" bIns="45720">
            <a:spAutoFit/>
          </a:bodyPr>
          <a:lstStyle/>
          <a:p>
            <a:pPr algn="ctr"/>
            <a:r>
              <a:rPr lang="en-US" sz="6000" b="1" i="1" dirty="0">
                <a:ln w="9525">
                  <a:solidFill>
                    <a:schemeClr val="bg1"/>
                  </a:solidFill>
                  <a:prstDash val="solid"/>
                </a:ln>
                <a:effectLst>
                  <a:outerShdw blurRad="12700" dist="38100" dir="2700000" algn="tl" rotWithShape="0">
                    <a:schemeClr val="bg1">
                      <a:lumMod val="50000"/>
                    </a:schemeClr>
                  </a:outerShdw>
                </a:effectLst>
              </a:rPr>
              <a:t>“ Output Screens ”</a:t>
            </a:r>
            <a:endParaRPr lang="en-IN" sz="60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3286015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10306"/>
          <a:stretch/>
        </p:blipFill>
        <p:spPr>
          <a:xfrm>
            <a:off x="621184" y="1570181"/>
            <a:ext cx="11136706" cy="5287819"/>
          </a:xfrm>
          <a:prstGeom prst="rect">
            <a:avLst/>
          </a:prstGeom>
        </p:spPr>
      </p:pic>
      <p:sp>
        <p:nvSpPr>
          <p:cNvPr id="4" name="Rectangle 3"/>
          <p:cNvSpPr/>
          <p:nvPr/>
        </p:nvSpPr>
        <p:spPr>
          <a:xfrm>
            <a:off x="491890" y="-73891"/>
            <a:ext cx="11549957" cy="1323439"/>
          </a:xfrm>
          <a:prstGeom prst="rect">
            <a:avLst/>
          </a:prstGeom>
          <a:noFill/>
        </p:spPr>
        <p:txBody>
          <a:bodyPr wrap="none" lIns="91440" tIns="45720" rIns="91440" bIns="45720">
            <a:spAutoFit/>
          </a:bodyPr>
          <a:lstStyle/>
          <a:p>
            <a:pPr algn="ctr"/>
            <a:r>
              <a:rPr lang="en-US" sz="4000" b="1" i="1" dirty="0">
                <a:ln w="9525">
                  <a:solidFill>
                    <a:schemeClr val="bg1"/>
                  </a:solidFill>
                  <a:prstDash val="solid"/>
                </a:ln>
                <a:effectLst>
                  <a:outerShdw blurRad="12700" dist="38100" dir="2700000" algn="tl" rotWithShape="0">
                    <a:schemeClr val="bg1">
                      <a:lumMod val="50000"/>
                    </a:schemeClr>
                  </a:outerShdw>
                </a:effectLst>
              </a:rPr>
              <a:t>“ Spring Boot Project Running Successfully On </a:t>
            </a:r>
          </a:p>
          <a:p>
            <a:pPr algn="ctr"/>
            <a:r>
              <a:rPr lang="en-US" sz="4000" b="1" i="1" dirty="0">
                <a:ln w="9525">
                  <a:solidFill>
                    <a:schemeClr val="bg1"/>
                  </a:solidFill>
                  <a:prstDash val="solid"/>
                </a:ln>
                <a:effectLst>
                  <a:outerShdw blurRad="12700" dist="38100" dir="2700000" algn="tl" rotWithShape="0">
                    <a:schemeClr val="bg1">
                      <a:lumMod val="50000"/>
                    </a:schemeClr>
                  </a:outerShdw>
                </a:effectLst>
                <a:hlinkClick r:id="rId3"/>
              </a:rPr>
              <a:t>http://localhost:8089</a:t>
            </a:r>
            <a:r>
              <a:rPr lang="en-US" sz="4000" b="1" i="1" dirty="0">
                <a:ln w="9525">
                  <a:solidFill>
                    <a:schemeClr val="bg1"/>
                  </a:solidFill>
                  <a:prstDash val="solid"/>
                </a:ln>
                <a:effectLst>
                  <a:outerShdw blurRad="12700" dist="38100" dir="2700000" algn="tl" rotWithShape="0">
                    <a:schemeClr val="bg1">
                      <a:lumMod val="50000"/>
                    </a:schemeClr>
                  </a:outerShdw>
                </a:effectLst>
              </a:rPr>
              <a:t> ”</a:t>
            </a:r>
            <a:endParaRPr lang="en-IN" sz="40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8904375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3743" y="1736439"/>
            <a:ext cx="10058400" cy="4912845"/>
          </a:xfrm>
          <a:prstGeom prst="rect">
            <a:avLst/>
          </a:prstGeom>
        </p:spPr>
      </p:pic>
      <p:sp>
        <p:nvSpPr>
          <p:cNvPr id="4" name="Rectangle 3"/>
          <p:cNvSpPr/>
          <p:nvPr/>
        </p:nvSpPr>
        <p:spPr>
          <a:xfrm>
            <a:off x="255373" y="2"/>
            <a:ext cx="11755141" cy="1200329"/>
          </a:xfrm>
          <a:prstGeom prst="rect">
            <a:avLst/>
          </a:prstGeom>
          <a:noFill/>
        </p:spPr>
        <p:txBody>
          <a:bodyPr wrap="none" lIns="91440" tIns="45720" rIns="91440" bIns="45720">
            <a:spAutoFit/>
          </a:bodyPr>
          <a:lstStyle/>
          <a:p>
            <a:pPr algn="ctr"/>
            <a:r>
              <a:rPr lang="en-US" sz="3600" b="1" i="1" dirty="0">
                <a:ln w="9525">
                  <a:solidFill>
                    <a:schemeClr val="bg1"/>
                  </a:solidFill>
                  <a:prstDash val="solid"/>
                </a:ln>
                <a:effectLst>
                  <a:outerShdw blurRad="12700" dist="38100" dir="2700000" algn="tl" rotWithShape="0">
                    <a:schemeClr val="bg1">
                      <a:lumMod val="50000"/>
                    </a:schemeClr>
                  </a:outerShdw>
                </a:effectLst>
              </a:rPr>
              <a:t>“ Angular Front-End Project Running Successfully On</a:t>
            </a:r>
          </a:p>
          <a:p>
            <a:pPr algn="ctr"/>
            <a:r>
              <a:rPr lang="en-US" sz="3600" b="1" i="1" dirty="0">
                <a:ln w="9525">
                  <a:solidFill>
                    <a:schemeClr val="bg1"/>
                  </a:solidFill>
                  <a:prstDash val="solid"/>
                </a:ln>
                <a:effectLst>
                  <a:outerShdw blurRad="12700" dist="38100" dir="2700000" algn="tl" rotWithShape="0">
                    <a:schemeClr val="bg1">
                      <a:lumMod val="50000"/>
                    </a:schemeClr>
                  </a:outerShdw>
                </a:effectLst>
              </a:rPr>
              <a:t> </a:t>
            </a:r>
            <a:r>
              <a:rPr lang="en-US" sz="3600" b="1" i="1" dirty="0">
                <a:ln w="9525">
                  <a:solidFill>
                    <a:schemeClr val="bg1"/>
                  </a:solidFill>
                  <a:prstDash val="solid"/>
                </a:ln>
                <a:effectLst>
                  <a:outerShdw blurRad="12700" dist="38100" dir="2700000" algn="tl" rotWithShape="0">
                    <a:schemeClr val="bg1">
                      <a:lumMod val="50000"/>
                    </a:schemeClr>
                  </a:outerShdw>
                </a:effectLst>
                <a:hlinkClick r:id="rId3"/>
              </a:rPr>
              <a:t>http://localhost:4200</a:t>
            </a:r>
            <a:r>
              <a:rPr lang="en-US" sz="3600" b="1" i="1" dirty="0">
                <a:ln w="9525">
                  <a:solidFill>
                    <a:schemeClr val="bg1"/>
                  </a:solidFill>
                  <a:prstDash val="solid"/>
                </a:ln>
                <a:effectLst>
                  <a:outerShdw blurRad="12700" dist="38100" dir="2700000" algn="tl" rotWithShape="0">
                    <a:schemeClr val="bg1">
                      <a:lumMod val="50000"/>
                    </a:schemeClr>
                  </a:outerShdw>
                </a:effectLst>
              </a:rPr>
              <a:t> ”</a:t>
            </a:r>
            <a:endParaRPr lang="en-IN" sz="36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8240567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19646" y="214898"/>
            <a:ext cx="9525365" cy="923330"/>
          </a:xfrm>
          <a:prstGeom prst="rect">
            <a:avLst/>
          </a:prstGeom>
          <a:noFill/>
        </p:spPr>
        <p:txBody>
          <a:bodyPr wrap="none" lIns="91440" tIns="45720" rIns="91440" bIns="45720">
            <a:spAutoFit/>
          </a:bodyPr>
          <a:lstStyle/>
          <a:p>
            <a:pPr algn="ctr"/>
            <a:r>
              <a:rPr lang="en-US" sz="5400" b="1" i="1" dirty="0">
                <a:ln w="9525">
                  <a:solidFill>
                    <a:schemeClr val="bg1"/>
                  </a:solidFill>
                  <a:prstDash val="solid"/>
                </a:ln>
                <a:effectLst>
                  <a:outerShdw blurRad="12700" dist="38100" dir="2700000" algn="tl" rotWithShape="0">
                    <a:schemeClr val="bg1">
                      <a:lumMod val="50000"/>
                    </a:schemeClr>
                  </a:outerShdw>
                </a:effectLst>
              </a:rPr>
              <a:t>“ Welcome To Home Page “</a:t>
            </a:r>
            <a:endParaRPr lang="en-IN" sz="54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84" t="9497" r="184" b="7007"/>
          <a:stretch/>
        </p:blipFill>
        <p:spPr>
          <a:xfrm>
            <a:off x="1177638" y="1699491"/>
            <a:ext cx="10058400" cy="4710545"/>
          </a:xfrm>
          <a:prstGeom prst="rect">
            <a:avLst/>
          </a:prstGeom>
        </p:spPr>
      </p:pic>
    </p:spTree>
    <p:extLst>
      <p:ext uri="{BB962C8B-B14F-4D97-AF65-F5344CB8AC3E}">
        <p14:creationId xmlns:p14="http://schemas.microsoft.com/office/powerpoint/2010/main" val="38505289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77817" y="3484998"/>
            <a:ext cx="10363826" cy="3576505"/>
          </a:xfrm>
        </p:spPr>
        <p:txBody>
          <a:bodyPr>
            <a:normAutofit/>
          </a:bodyPr>
          <a:lstStyle/>
          <a:p>
            <a:pPr marL="0" indent="0">
              <a:buNone/>
            </a:pPr>
            <a:r>
              <a:rPr lang="en-US" sz="2400" dirty="0" smtClean="0">
                <a:latin typeface="Arno Pro Caption" panose="02020502040506020403" pitchFamily="18" charset="0"/>
              </a:rPr>
              <a:t>A FRESH-MART is a retail </a:t>
            </a:r>
            <a:r>
              <a:rPr lang="en-US" sz="2400" dirty="0" smtClean="0">
                <a:latin typeface="Arno Pro Caption" panose="02020502040506020403" pitchFamily="18" charset="0"/>
              </a:rPr>
              <a:t>online application that primarily sells </a:t>
            </a:r>
            <a:r>
              <a:rPr lang="en-US" sz="2400" dirty="0">
                <a:latin typeface="Arno Pro Caption" panose="02020502040506020403" pitchFamily="18" charset="0"/>
              </a:rPr>
              <a:t> </a:t>
            </a:r>
            <a:r>
              <a:rPr lang="en-US" sz="2400" dirty="0" smtClean="0">
                <a:latin typeface="Arno Pro Caption" panose="02020502040506020403" pitchFamily="18" charset="0"/>
              </a:rPr>
              <a:t>vegetables, fruits, beverages , snacks. </a:t>
            </a:r>
            <a:r>
              <a:rPr lang="en-US" sz="2400" dirty="0" smtClean="0">
                <a:latin typeface="Arno Pro Caption" panose="02020502040506020403" pitchFamily="18" charset="0"/>
              </a:rPr>
              <a:t>The </a:t>
            </a:r>
            <a:r>
              <a:rPr lang="en-US" sz="2400" dirty="0">
                <a:latin typeface="Arno Pro Caption" panose="02020502040506020403" pitchFamily="18" charset="0"/>
              </a:rPr>
              <a:t>main purpose of the fresh-mart is to create an online e-commerce platform for customers. It’s an online grocery shop where you can place your order according to your requirements. The following are the major advantages of the application are save time and travel expense to buy your daily needs, one-click and handy shopping, same price of the product according to the city or country, provide an online platform for every customer</a:t>
            </a:r>
            <a:endParaRPr lang="en-IN" sz="2400" dirty="0">
              <a:latin typeface="Arno Pro Caption" panose="02020502040506020403" pitchFamily="18" charset="0"/>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66" t="-6103" r="-366" b="6103"/>
          <a:stretch/>
        </p:blipFill>
        <p:spPr>
          <a:xfrm>
            <a:off x="6927273" y="1117602"/>
            <a:ext cx="5052292" cy="1967345"/>
          </a:xfrm>
          <a:prstGeom prst="rect">
            <a:avLst/>
          </a:prstGeom>
        </p:spPr>
      </p:pic>
      <p:sp>
        <p:nvSpPr>
          <p:cNvPr id="5" name="Rectangle 4"/>
          <p:cNvSpPr/>
          <p:nvPr/>
        </p:nvSpPr>
        <p:spPr>
          <a:xfrm>
            <a:off x="1354574" y="138729"/>
            <a:ext cx="6397906" cy="1107996"/>
          </a:xfrm>
          <a:prstGeom prst="rect">
            <a:avLst/>
          </a:prstGeom>
          <a:noFill/>
        </p:spPr>
        <p:txBody>
          <a:bodyPr wrap="none" lIns="91440" tIns="45720" rIns="91440" bIns="45720">
            <a:spAutoFit/>
          </a:bodyPr>
          <a:lstStyle/>
          <a:p>
            <a:pPr algn="ctr"/>
            <a:r>
              <a:rPr lang="en-US" sz="6600" b="1" i="1" dirty="0">
                <a:ln w="9525">
                  <a:solidFill>
                    <a:schemeClr val="bg1"/>
                  </a:solidFill>
                  <a:prstDash val="solid"/>
                </a:ln>
                <a:effectLst>
                  <a:outerShdw blurRad="12700" dist="38100" dir="2700000" algn="tl" rotWithShape="0">
                    <a:schemeClr val="bg1">
                      <a:lumMod val="50000"/>
                    </a:schemeClr>
                  </a:outerShdw>
                </a:effectLst>
              </a:rPr>
              <a:t>“ Introduction ”</a:t>
            </a:r>
            <a:endParaRPr lang="en-IN" sz="66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9339801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4571" b="6785"/>
          <a:stretch/>
        </p:blipFill>
        <p:spPr>
          <a:xfrm>
            <a:off x="1237673" y="1376218"/>
            <a:ext cx="10058400" cy="5015345"/>
          </a:xfrm>
          <a:prstGeom prst="rect">
            <a:avLst/>
          </a:prstGeom>
        </p:spPr>
      </p:pic>
    </p:spTree>
    <p:extLst>
      <p:ext uri="{BB962C8B-B14F-4D97-AF65-F5344CB8AC3E}">
        <p14:creationId xmlns:p14="http://schemas.microsoft.com/office/powerpoint/2010/main" val="41878817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3484" b="6086"/>
          <a:stretch/>
        </p:blipFill>
        <p:spPr>
          <a:xfrm>
            <a:off x="1191490" y="1570182"/>
            <a:ext cx="10058400" cy="4544291"/>
          </a:xfrm>
          <a:prstGeom prst="rect">
            <a:avLst/>
          </a:prstGeom>
        </p:spPr>
      </p:pic>
    </p:spTree>
    <p:extLst>
      <p:ext uri="{BB962C8B-B14F-4D97-AF65-F5344CB8AC3E}">
        <p14:creationId xmlns:p14="http://schemas.microsoft.com/office/powerpoint/2010/main" val="8549940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8611" b="7438"/>
          <a:stretch/>
        </p:blipFill>
        <p:spPr>
          <a:xfrm>
            <a:off x="1163782" y="1459345"/>
            <a:ext cx="10058400" cy="4184072"/>
          </a:xfrm>
          <a:prstGeom prst="rect">
            <a:avLst/>
          </a:prstGeom>
        </p:spPr>
      </p:pic>
    </p:spTree>
    <p:extLst>
      <p:ext uri="{BB962C8B-B14F-4D97-AF65-F5344CB8AC3E}">
        <p14:creationId xmlns:p14="http://schemas.microsoft.com/office/powerpoint/2010/main" val="25672904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4571" b="6785"/>
          <a:stretch/>
        </p:blipFill>
        <p:spPr>
          <a:xfrm>
            <a:off x="1246909" y="1440871"/>
            <a:ext cx="10058400" cy="5015347"/>
          </a:xfrm>
          <a:prstGeom prst="rect">
            <a:avLst/>
          </a:prstGeom>
        </p:spPr>
      </p:pic>
    </p:spTree>
    <p:extLst>
      <p:ext uri="{BB962C8B-B14F-4D97-AF65-F5344CB8AC3E}">
        <p14:creationId xmlns:p14="http://schemas.microsoft.com/office/powerpoint/2010/main" val="39350962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4898" b="6458"/>
          <a:stretch/>
        </p:blipFill>
        <p:spPr>
          <a:xfrm>
            <a:off x="1348510" y="1357744"/>
            <a:ext cx="10058400" cy="5015347"/>
          </a:xfrm>
          <a:prstGeom prst="rect">
            <a:avLst/>
          </a:prstGeom>
        </p:spPr>
      </p:pic>
    </p:spTree>
    <p:extLst>
      <p:ext uri="{BB962C8B-B14F-4D97-AF65-F5344CB8AC3E}">
        <p14:creationId xmlns:p14="http://schemas.microsoft.com/office/powerpoint/2010/main" val="8262373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14489" y="0"/>
            <a:ext cx="9206366" cy="923330"/>
          </a:xfrm>
          <a:prstGeom prst="rect">
            <a:avLst/>
          </a:prstGeom>
          <a:noFill/>
        </p:spPr>
        <p:txBody>
          <a:bodyPr wrap="none" lIns="91440" tIns="45720" rIns="91440" bIns="45720">
            <a:spAutoFit/>
          </a:bodyPr>
          <a:lstStyle/>
          <a:p>
            <a:pPr algn="ctr"/>
            <a:r>
              <a:rPr lang="en-US" sz="5400" b="1" i="1" dirty="0">
                <a:ln w="9525">
                  <a:solidFill>
                    <a:schemeClr val="bg1"/>
                  </a:solidFill>
                  <a:prstDash val="solid"/>
                </a:ln>
                <a:effectLst>
                  <a:outerShdw blurRad="12700" dist="38100" dir="2700000" algn="tl" rotWithShape="0">
                    <a:schemeClr val="bg1">
                      <a:lumMod val="50000"/>
                    </a:schemeClr>
                  </a:outerShdw>
                </a:effectLst>
              </a:rPr>
              <a:t>“ Client Registration Page “</a:t>
            </a:r>
            <a:endParaRPr lang="en-IN" sz="54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4744" b="6122"/>
          <a:stretch/>
        </p:blipFill>
        <p:spPr>
          <a:xfrm>
            <a:off x="1163782" y="1366982"/>
            <a:ext cx="10058400" cy="5043054"/>
          </a:xfrm>
          <a:prstGeom prst="rect">
            <a:avLst/>
          </a:prstGeom>
        </p:spPr>
      </p:pic>
    </p:spTree>
    <p:extLst>
      <p:ext uri="{BB962C8B-B14F-4D97-AF65-F5344CB8AC3E}">
        <p14:creationId xmlns:p14="http://schemas.microsoft.com/office/powerpoint/2010/main" val="263642591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20682" y="0"/>
            <a:ext cx="7098418" cy="923330"/>
          </a:xfrm>
          <a:prstGeom prst="rect">
            <a:avLst/>
          </a:prstGeom>
          <a:noFill/>
        </p:spPr>
        <p:txBody>
          <a:bodyPr wrap="none" lIns="91440" tIns="45720" rIns="91440" bIns="45720">
            <a:spAutoFit/>
          </a:bodyPr>
          <a:lstStyle/>
          <a:p>
            <a:pPr algn="ctr"/>
            <a:r>
              <a:rPr lang="en-US" sz="5400" b="1" i="1" dirty="0">
                <a:ln w="9525">
                  <a:solidFill>
                    <a:schemeClr val="bg1"/>
                  </a:solidFill>
                  <a:prstDash val="solid"/>
                </a:ln>
                <a:effectLst>
                  <a:outerShdw blurRad="12700" dist="38100" dir="2700000" algn="tl" rotWithShape="0">
                    <a:schemeClr val="bg1">
                      <a:lumMod val="50000"/>
                    </a:schemeClr>
                  </a:outerShdw>
                </a:effectLst>
              </a:rPr>
              <a:t>“ Client Login Page “</a:t>
            </a:r>
            <a:endParaRPr lang="en-IN" sz="54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92" t="4576" r="92" b="6128"/>
          <a:stretch/>
        </p:blipFill>
        <p:spPr>
          <a:xfrm>
            <a:off x="1071419" y="1431637"/>
            <a:ext cx="10058400" cy="5052291"/>
          </a:xfrm>
          <a:prstGeom prst="rect">
            <a:avLst/>
          </a:prstGeom>
        </p:spPr>
      </p:pic>
    </p:spTree>
    <p:extLst>
      <p:ext uri="{BB962C8B-B14F-4D97-AF65-F5344CB8AC3E}">
        <p14:creationId xmlns:p14="http://schemas.microsoft.com/office/powerpoint/2010/main" val="39066770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037" y="1484312"/>
            <a:ext cx="10058400" cy="5052774"/>
          </a:xfrm>
          <a:prstGeom prst="rect">
            <a:avLst/>
          </a:prstGeom>
        </p:spPr>
      </p:pic>
      <p:sp>
        <p:nvSpPr>
          <p:cNvPr id="4" name="Rectangle 3"/>
          <p:cNvSpPr/>
          <p:nvPr/>
        </p:nvSpPr>
        <p:spPr>
          <a:xfrm>
            <a:off x="3525275" y="166255"/>
            <a:ext cx="5381601" cy="923330"/>
          </a:xfrm>
          <a:prstGeom prst="rect">
            <a:avLst/>
          </a:prstGeom>
          <a:noFill/>
        </p:spPr>
        <p:txBody>
          <a:bodyPr wrap="none" lIns="91440" tIns="45720" rIns="91440" bIns="45720">
            <a:spAutoFit/>
          </a:bodyPr>
          <a:lstStyle/>
          <a:p>
            <a:pPr algn="ctr"/>
            <a:r>
              <a:rPr lang="en-US" sz="5400" b="1" i="1" dirty="0">
                <a:ln w="9525">
                  <a:solidFill>
                    <a:schemeClr val="bg1"/>
                  </a:solidFill>
                  <a:prstDash val="solid"/>
                </a:ln>
                <a:effectLst>
                  <a:outerShdw blurRad="12700" dist="38100" dir="2700000" algn="tl" rotWithShape="0">
                    <a:schemeClr val="bg1">
                      <a:lumMod val="50000"/>
                    </a:schemeClr>
                  </a:outerShdw>
                </a:effectLst>
              </a:rPr>
              <a:t>“ Client Home “</a:t>
            </a:r>
            <a:endParaRPr lang="en-IN" sz="54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13230858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46923"/>
          <a:stretch/>
        </p:blipFill>
        <p:spPr>
          <a:xfrm>
            <a:off x="919019" y="1636567"/>
            <a:ext cx="10626436" cy="4912013"/>
          </a:xfrm>
          <a:prstGeom prst="rect">
            <a:avLst/>
          </a:prstGeom>
        </p:spPr>
      </p:pic>
      <p:sp>
        <p:nvSpPr>
          <p:cNvPr id="4" name="Rectangle 3"/>
          <p:cNvSpPr/>
          <p:nvPr/>
        </p:nvSpPr>
        <p:spPr>
          <a:xfrm>
            <a:off x="1628348" y="0"/>
            <a:ext cx="9397124" cy="923330"/>
          </a:xfrm>
          <a:prstGeom prst="rect">
            <a:avLst/>
          </a:prstGeom>
          <a:noFill/>
        </p:spPr>
        <p:txBody>
          <a:bodyPr wrap="none" lIns="91440" tIns="45720" rIns="91440" bIns="45720">
            <a:spAutoFit/>
          </a:bodyPr>
          <a:lstStyle/>
          <a:p>
            <a:pPr algn="ctr"/>
            <a:r>
              <a:rPr lang="en-US" sz="5400" b="1" i="1" dirty="0">
                <a:ln w="9525">
                  <a:solidFill>
                    <a:schemeClr val="bg1"/>
                  </a:solidFill>
                  <a:prstDash val="solid"/>
                </a:ln>
                <a:effectLst>
                  <a:outerShdw blurRad="12700" dist="38100" dir="2700000" algn="tl" rotWithShape="0">
                    <a:schemeClr val="bg1">
                      <a:lumMod val="50000"/>
                    </a:schemeClr>
                  </a:outerShdw>
                </a:effectLst>
              </a:rPr>
              <a:t>“ Client Add-to-Cart Page ”</a:t>
            </a:r>
            <a:endParaRPr lang="en-IN" sz="54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0018523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 b="52408"/>
          <a:stretch/>
        </p:blipFill>
        <p:spPr>
          <a:xfrm>
            <a:off x="895300" y="1738746"/>
            <a:ext cx="10650153" cy="4892962"/>
          </a:xfrm>
          <a:prstGeom prst="rect">
            <a:avLst/>
          </a:prstGeom>
        </p:spPr>
      </p:pic>
      <p:sp>
        <p:nvSpPr>
          <p:cNvPr id="4" name="Rectangle 3"/>
          <p:cNvSpPr/>
          <p:nvPr/>
        </p:nvSpPr>
        <p:spPr>
          <a:xfrm>
            <a:off x="2736481" y="203200"/>
            <a:ext cx="7236276" cy="923330"/>
          </a:xfrm>
          <a:prstGeom prst="rect">
            <a:avLst/>
          </a:prstGeom>
          <a:noFill/>
        </p:spPr>
        <p:txBody>
          <a:bodyPr wrap="none" lIns="91440" tIns="45720" rIns="91440" bIns="45720">
            <a:spAutoFit/>
          </a:bodyPr>
          <a:lstStyle/>
          <a:p>
            <a:pPr algn="ctr"/>
            <a:r>
              <a:rPr lang="en-US" sz="5400" b="1" i="1" dirty="0">
                <a:ln w="9525">
                  <a:solidFill>
                    <a:schemeClr val="bg1"/>
                  </a:solidFill>
                  <a:prstDash val="solid"/>
                </a:ln>
                <a:effectLst>
                  <a:outerShdw blurRad="12700" dist="38100" dir="2700000" algn="tl" rotWithShape="0">
                    <a:schemeClr val="bg1">
                      <a:lumMod val="50000"/>
                    </a:schemeClr>
                  </a:outerShdw>
                </a:effectLst>
              </a:rPr>
              <a:t>“ Client Order Page “</a:t>
            </a:r>
            <a:endParaRPr lang="en-IN" sz="54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6266690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98085" y="2133600"/>
            <a:ext cx="8915400" cy="3777622"/>
          </a:xfrm>
        </p:spPr>
        <p:txBody>
          <a:bodyPr/>
          <a:lstStyle/>
          <a:p>
            <a:r>
              <a:rPr lang="en-US" b="1" dirty="0" smtClean="0"/>
              <a:t>“Health is Wealth”. </a:t>
            </a:r>
            <a:r>
              <a:rPr lang="en-US" dirty="0" smtClean="0"/>
              <a:t>As the saying goes from our ancient times. Eat healthy and stay healthy  as of now a days its very difficult to have healthy.</a:t>
            </a:r>
          </a:p>
          <a:p>
            <a:r>
              <a:rPr lang="en-US" b="1" dirty="0" smtClean="0"/>
              <a:t>Fresh-Mart </a:t>
            </a:r>
            <a:r>
              <a:rPr lang="en-US" dirty="0" smtClean="0"/>
              <a:t>must ensures that the application runs smoothly that items are priced comparatively and that customers are satisfied.</a:t>
            </a:r>
          </a:p>
          <a:p>
            <a:r>
              <a:rPr lang="en-US" dirty="0" smtClean="0"/>
              <a:t>People are unable to find time to household works like buying grocery. So by this platform we provide grocery.</a:t>
            </a:r>
          </a:p>
          <a:p>
            <a:r>
              <a:rPr lang="en-US" dirty="0" smtClean="0"/>
              <a:t>This is an Internet based application that can be accessed throughout the web.</a:t>
            </a:r>
          </a:p>
          <a:p>
            <a:r>
              <a:rPr lang="en-US" dirty="0" smtClean="0"/>
              <a:t>This system can be used to search for all grocery and fresh vegetables , fruits which are available in the market.</a:t>
            </a:r>
            <a:endParaRPr lang="en-IN" dirty="0"/>
          </a:p>
        </p:txBody>
      </p:sp>
      <p:sp>
        <p:nvSpPr>
          <p:cNvPr id="4" name="Rectangle 3"/>
          <p:cNvSpPr/>
          <p:nvPr/>
        </p:nvSpPr>
        <p:spPr>
          <a:xfrm>
            <a:off x="3774924" y="298027"/>
            <a:ext cx="4475905" cy="1015663"/>
          </a:xfrm>
          <a:prstGeom prst="rect">
            <a:avLst/>
          </a:prstGeom>
          <a:noFill/>
        </p:spPr>
        <p:txBody>
          <a:bodyPr wrap="none" lIns="91440" tIns="45720" rIns="91440" bIns="45720">
            <a:spAutoFit/>
          </a:bodyPr>
          <a:lstStyle/>
          <a:p>
            <a:pPr algn="ctr"/>
            <a:r>
              <a:rPr lang="en-US" sz="6000" b="1" i="1" dirty="0" smtClean="0">
                <a:ln w="9525">
                  <a:solidFill>
                    <a:schemeClr val="bg1"/>
                  </a:solidFill>
                  <a:prstDash val="solid"/>
                </a:ln>
                <a:effectLst>
                  <a:outerShdw blurRad="12700" dist="38100" dir="2700000" algn="tl" rotWithShape="0">
                    <a:schemeClr val="bg1">
                      <a:lumMod val="50000"/>
                    </a:schemeClr>
                  </a:outerShdw>
                </a:effectLst>
              </a:rPr>
              <a:t>“ </a:t>
            </a:r>
            <a:r>
              <a:rPr lang="en-US" sz="6000" b="1" i="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Abstract “</a:t>
            </a:r>
            <a:endParaRPr lang="en-US" sz="6000" b="1" i="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509526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3673" b="5806"/>
          <a:stretch/>
        </p:blipFill>
        <p:spPr>
          <a:xfrm>
            <a:off x="1307571" y="1293092"/>
            <a:ext cx="9688945" cy="5329382"/>
          </a:xfrm>
          <a:prstGeom prst="rect">
            <a:avLst/>
          </a:prstGeom>
        </p:spPr>
      </p:pic>
      <p:sp>
        <p:nvSpPr>
          <p:cNvPr id="4" name="Rectangle 3"/>
          <p:cNvSpPr/>
          <p:nvPr/>
        </p:nvSpPr>
        <p:spPr>
          <a:xfrm>
            <a:off x="2656293" y="0"/>
            <a:ext cx="7359708" cy="923330"/>
          </a:xfrm>
          <a:prstGeom prst="rect">
            <a:avLst/>
          </a:prstGeom>
          <a:noFill/>
        </p:spPr>
        <p:txBody>
          <a:bodyPr wrap="none" lIns="91440" tIns="45720" rIns="91440" bIns="45720">
            <a:spAutoFit/>
          </a:bodyPr>
          <a:lstStyle/>
          <a:p>
            <a:pPr algn="ctr"/>
            <a:r>
              <a:rPr lang="en-US" sz="5400" b="1" i="1" dirty="0">
                <a:ln w="9525">
                  <a:solidFill>
                    <a:schemeClr val="bg1"/>
                  </a:solidFill>
                  <a:prstDash val="solid"/>
                </a:ln>
                <a:effectLst>
                  <a:outerShdw blurRad="12700" dist="38100" dir="2700000" algn="tl" rotWithShape="0">
                    <a:schemeClr val="bg1">
                      <a:lumMod val="50000"/>
                    </a:schemeClr>
                  </a:outerShdw>
                </a:effectLst>
              </a:rPr>
              <a:t>“ Admin Login Page “</a:t>
            </a:r>
            <a:endParaRPr lang="en-IN" sz="54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75649354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63" r="3627" b="6949"/>
          <a:stretch/>
        </p:blipFill>
        <p:spPr>
          <a:xfrm>
            <a:off x="1279236" y="1440875"/>
            <a:ext cx="9693564" cy="5273963"/>
          </a:xfrm>
          <a:prstGeom prst="rect">
            <a:avLst/>
          </a:prstGeom>
        </p:spPr>
      </p:pic>
      <p:sp>
        <p:nvSpPr>
          <p:cNvPr id="4" name="Rectangle 3"/>
          <p:cNvSpPr/>
          <p:nvPr/>
        </p:nvSpPr>
        <p:spPr>
          <a:xfrm>
            <a:off x="2556430" y="120073"/>
            <a:ext cx="7582525" cy="923330"/>
          </a:xfrm>
          <a:prstGeom prst="rect">
            <a:avLst/>
          </a:prstGeom>
          <a:noFill/>
        </p:spPr>
        <p:txBody>
          <a:bodyPr wrap="none" lIns="91440" tIns="45720" rIns="91440" bIns="45720">
            <a:spAutoFit/>
          </a:bodyPr>
          <a:lstStyle/>
          <a:p>
            <a:pPr algn="ctr"/>
            <a:r>
              <a:rPr lang="en-US" sz="5400" b="1" i="1" dirty="0">
                <a:ln w="9525">
                  <a:solidFill>
                    <a:schemeClr val="bg1"/>
                  </a:solidFill>
                  <a:prstDash val="solid"/>
                </a:ln>
                <a:effectLst>
                  <a:outerShdw blurRad="12700" dist="38100" dir="2700000" algn="tl" rotWithShape="0">
                    <a:schemeClr val="bg1">
                      <a:lumMod val="50000"/>
                    </a:schemeClr>
                  </a:outerShdw>
                </a:effectLst>
              </a:rPr>
              <a:t>“ Admin Home Page “</a:t>
            </a:r>
            <a:endParaRPr lang="en-IN" sz="54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39905118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2761" b="30946"/>
          <a:stretch/>
        </p:blipFill>
        <p:spPr>
          <a:xfrm>
            <a:off x="657035" y="1390074"/>
            <a:ext cx="10934601" cy="5467926"/>
          </a:xfrm>
          <a:prstGeom prst="rect">
            <a:avLst/>
          </a:prstGeom>
        </p:spPr>
      </p:pic>
      <p:sp>
        <p:nvSpPr>
          <p:cNvPr id="4" name="Rectangle 3"/>
          <p:cNvSpPr/>
          <p:nvPr/>
        </p:nvSpPr>
        <p:spPr>
          <a:xfrm>
            <a:off x="1282695" y="0"/>
            <a:ext cx="9951763" cy="923330"/>
          </a:xfrm>
          <a:prstGeom prst="rect">
            <a:avLst/>
          </a:prstGeom>
          <a:noFill/>
        </p:spPr>
        <p:txBody>
          <a:bodyPr wrap="none" lIns="91440" tIns="45720" rIns="91440" bIns="45720">
            <a:spAutoFit/>
          </a:bodyPr>
          <a:lstStyle/>
          <a:p>
            <a:pPr algn="ctr"/>
            <a:r>
              <a:rPr lang="en-US" sz="5400" b="1" i="1" dirty="0">
                <a:ln w="9525">
                  <a:solidFill>
                    <a:schemeClr val="bg1"/>
                  </a:solidFill>
                  <a:prstDash val="solid"/>
                </a:ln>
                <a:effectLst>
                  <a:outerShdw blurRad="12700" dist="38100" dir="2700000" algn="tl" rotWithShape="0">
                    <a:schemeClr val="bg1">
                      <a:lumMod val="50000"/>
                    </a:schemeClr>
                  </a:outerShdw>
                </a:effectLst>
              </a:rPr>
              <a:t>“ Admin Add Grocery Page “</a:t>
            </a:r>
            <a:endParaRPr lang="en-IN" sz="54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3020441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426" y="-92364"/>
            <a:ext cx="12280927" cy="923330"/>
          </a:xfrm>
          <a:prstGeom prst="rect">
            <a:avLst/>
          </a:prstGeom>
          <a:noFill/>
        </p:spPr>
        <p:txBody>
          <a:bodyPr wrap="none" lIns="91440" tIns="45720" rIns="91440" bIns="45720">
            <a:spAutoFit/>
          </a:bodyPr>
          <a:lstStyle/>
          <a:p>
            <a:pPr algn="ctr"/>
            <a:r>
              <a:rPr lang="en-US" sz="5400" b="1" i="1" dirty="0">
                <a:ln w="9525">
                  <a:solidFill>
                    <a:schemeClr val="bg1"/>
                  </a:solidFill>
                  <a:prstDash val="solid"/>
                </a:ln>
                <a:effectLst>
                  <a:outerShdw blurRad="12700" dist="38100" dir="2700000" algn="tl" rotWithShape="0">
                    <a:schemeClr val="bg1">
                      <a:lumMod val="50000"/>
                    </a:schemeClr>
                  </a:outerShdw>
                </a:effectLst>
              </a:rPr>
              <a:t>“ Admin Product List Grocery Page “</a:t>
            </a:r>
            <a:endParaRPr lang="en-IN" sz="54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4081" r="2754" b="5479"/>
          <a:stretch/>
        </p:blipFill>
        <p:spPr>
          <a:xfrm>
            <a:off x="942110" y="1348508"/>
            <a:ext cx="10298545" cy="5421746"/>
          </a:xfrm>
          <a:prstGeom prst="rect">
            <a:avLst/>
          </a:prstGeom>
        </p:spPr>
      </p:pic>
    </p:spTree>
    <p:extLst>
      <p:ext uri="{BB962C8B-B14F-4D97-AF65-F5344CB8AC3E}">
        <p14:creationId xmlns:p14="http://schemas.microsoft.com/office/powerpoint/2010/main" val="86988350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12037" y="0"/>
            <a:ext cx="6155852" cy="923330"/>
          </a:xfrm>
          <a:prstGeom prst="rect">
            <a:avLst/>
          </a:prstGeom>
          <a:noFill/>
        </p:spPr>
        <p:txBody>
          <a:bodyPr wrap="none" lIns="91440" tIns="45720" rIns="91440" bIns="45720">
            <a:spAutoFit/>
          </a:bodyPr>
          <a:lstStyle/>
          <a:p>
            <a:pPr algn="ctr"/>
            <a:r>
              <a:rPr lang="en-US" sz="5400" b="1" i="1" dirty="0">
                <a:ln w="9525">
                  <a:solidFill>
                    <a:schemeClr val="bg1"/>
                  </a:solidFill>
                  <a:prstDash val="solid"/>
                </a:ln>
                <a:effectLst>
                  <a:outerShdw blurRad="12700" dist="38100" dir="2700000" algn="tl" rotWithShape="0">
                    <a:schemeClr val="bg1">
                      <a:lumMod val="50000"/>
                    </a:schemeClr>
                  </a:outerShdw>
                </a:effectLst>
              </a:rPr>
              <a:t>“ About Us Page “</a:t>
            </a:r>
            <a:endParaRPr lang="en-IN" sz="54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5387" b="6948"/>
          <a:stretch/>
        </p:blipFill>
        <p:spPr>
          <a:xfrm>
            <a:off x="1260763" y="1487055"/>
            <a:ext cx="10058400" cy="4959928"/>
          </a:xfrm>
          <a:prstGeom prst="rect">
            <a:avLst/>
          </a:prstGeom>
        </p:spPr>
      </p:pic>
    </p:spTree>
    <p:extLst>
      <p:ext uri="{BB962C8B-B14F-4D97-AF65-F5344CB8AC3E}">
        <p14:creationId xmlns:p14="http://schemas.microsoft.com/office/powerpoint/2010/main" val="51826252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4491" b="6489"/>
          <a:stretch/>
        </p:blipFill>
        <p:spPr>
          <a:xfrm>
            <a:off x="1219200" y="1450109"/>
            <a:ext cx="10058400" cy="4941455"/>
          </a:xfrm>
          <a:prstGeom prst="rect">
            <a:avLst/>
          </a:prstGeom>
        </p:spPr>
      </p:pic>
    </p:spTree>
    <p:extLst>
      <p:ext uri="{BB962C8B-B14F-4D97-AF65-F5344CB8AC3E}">
        <p14:creationId xmlns:p14="http://schemas.microsoft.com/office/powerpoint/2010/main" val="19909182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5060" b="6622"/>
          <a:stretch/>
        </p:blipFill>
        <p:spPr>
          <a:xfrm>
            <a:off x="1145309" y="1616363"/>
            <a:ext cx="10058400" cy="4996873"/>
          </a:xfrm>
          <a:prstGeom prst="rect">
            <a:avLst/>
          </a:prstGeom>
        </p:spPr>
      </p:pic>
    </p:spTree>
    <p:extLst>
      <p:ext uri="{BB962C8B-B14F-4D97-AF65-F5344CB8AC3E}">
        <p14:creationId xmlns:p14="http://schemas.microsoft.com/office/powerpoint/2010/main" val="36270152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26019" y="76353"/>
            <a:ext cx="6835526" cy="923330"/>
          </a:xfrm>
          <a:prstGeom prst="rect">
            <a:avLst/>
          </a:prstGeom>
          <a:noFill/>
        </p:spPr>
        <p:txBody>
          <a:bodyPr wrap="none" lIns="91440" tIns="45720" rIns="91440" bIns="45720">
            <a:spAutoFit/>
          </a:bodyPr>
          <a:lstStyle/>
          <a:p>
            <a:pPr algn="ctr"/>
            <a:r>
              <a:rPr lang="en-US" sz="5400" b="1" i="1" dirty="0">
                <a:ln w="9525">
                  <a:solidFill>
                    <a:schemeClr val="bg1"/>
                  </a:solidFill>
                  <a:prstDash val="solid"/>
                </a:ln>
                <a:effectLst>
                  <a:outerShdw blurRad="12700" dist="38100" dir="2700000" algn="tl" rotWithShape="0">
                    <a:schemeClr val="bg1">
                      <a:lumMod val="50000"/>
                    </a:schemeClr>
                  </a:outerShdw>
                </a:effectLst>
              </a:rPr>
              <a:t>“ Contact Us Page “</a:t>
            </a:r>
            <a:endParaRPr lang="en-IN" sz="54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3717" r="3031" b="5190"/>
          <a:stretch/>
        </p:blipFill>
        <p:spPr>
          <a:xfrm>
            <a:off x="849745" y="1147464"/>
            <a:ext cx="10547926" cy="5719772"/>
          </a:xfrm>
          <a:prstGeom prst="rect">
            <a:avLst/>
          </a:prstGeom>
        </p:spPr>
      </p:pic>
    </p:spTree>
    <p:extLst>
      <p:ext uri="{BB962C8B-B14F-4D97-AF65-F5344CB8AC3E}">
        <p14:creationId xmlns:p14="http://schemas.microsoft.com/office/powerpoint/2010/main" val="34923143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63782" y="1745673"/>
            <a:ext cx="10423958" cy="4839854"/>
          </a:xfrm>
        </p:spPr>
        <p:txBody>
          <a:bodyPr/>
          <a:lstStyle/>
          <a:p>
            <a:r>
              <a:rPr lang="en-US" b="1" dirty="0"/>
              <a:t>MySQL</a:t>
            </a:r>
            <a:r>
              <a:rPr lang="en-US" dirty="0"/>
              <a:t> </a:t>
            </a:r>
            <a:r>
              <a:rPr lang="en-US" dirty="0" smtClean="0"/>
              <a:t>is </a:t>
            </a:r>
            <a:r>
              <a:rPr lang="en-US" dirty="0"/>
              <a:t>an </a:t>
            </a:r>
            <a:r>
              <a:rPr lang="en-US" dirty="0">
                <a:hlinkClick r:id="rId2" tooltip="Open-source software"/>
              </a:rPr>
              <a:t>open-source</a:t>
            </a:r>
            <a:r>
              <a:rPr lang="en-US" dirty="0"/>
              <a:t> </a:t>
            </a:r>
            <a:r>
              <a:rPr lang="en-US" dirty="0">
                <a:hlinkClick r:id="rId3" tooltip="Relational database management system"/>
              </a:rPr>
              <a:t>relational database management system</a:t>
            </a:r>
            <a:r>
              <a:rPr lang="en-US" dirty="0"/>
              <a:t> (RDBMS</a:t>
            </a:r>
            <a:r>
              <a:rPr lang="en-US" dirty="0" smtClean="0"/>
              <a:t>).</a:t>
            </a:r>
          </a:p>
          <a:p>
            <a:r>
              <a:rPr lang="en-US" dirty="0"/>
              <a:t>A </a:t>
            </a:r>
            <a:r>
              <a:rPr lang="en-US" dirty="0">
                <a:hlinkClick r:id="rId4" tooltip="Relational database"/>
              </a:rPr>
              <a:t>relational database</a:t>
            </a:r>
            <a:r>
              <a:rPr lang="en-US" dirty="0"/>
              <a:t> organizes data into one or more data tables in which data may be related to each other; these relations help structure the data. </a:t>
            </a:r>
            <a:r>
              <a:rPr lang="en-US" dirty="0" smtClean="0"/>
              <a:t> SQL </a:t>
            </a:r>
            <a:r>
              <a:rPr lang="en-US" dirty="0"/>
              <a:t>is a language programmers use to create, modify and extract data from the relational database, as well as control user access to the database</a:t>
            </a:r>
            <a:r>
              <a:rPr lang="en-US" dirty="0" smtClean="0"/>
              <a:t>.</a:t>
            </a:r>
          </a:p>
          <a:p>
            <a:r>
              <a:rPr lang="en-US" dirty="0"/>
              <a:t>MySQL has stand-alone clients that allow users to interact directly with a MySQL database using SQL, but more often, MySQL is used with other programs to implement applications that need relational database capability</a:t>
            </a:r>
            <a:r>
              <a:rPr lang="en-US" dirty="0" smtClean="0"/>
              <a:t>.</a:t>
            </a:r>
          </a:p>
          <a:p>
            <a:endParaRPr lang="en-US" dirty="0" smtClean="0"/>
          </a:p>
          <a:p>
            <a:r>
              <a:rPr lang="en-IN" dirty="0" smtClean="0"/>
              <a:t>Features:</a:t>
            </a:r>
          </a:p>
          <a:p>
            <a:pPr marL="0" indent="0">
              <a:buNone/>
            </a:pPr>
            <a:r>
              <a:rPr lang="en-US" dirty="0" smtClean="0"/>
              <a:t>      MySQL is </a:t>
            </a:r>
            <a:r>
              <a:rPr lang="en-US" dirty="0"/>
              <a:t>offered under two different editions: the </a:t>
            </a:r>
            <a:r>
              <a:rPr lang="en-US" dirty="0">
                <a:hlinkClick r:id="rId2" tooltip="Open-source software"/>
              </a:rPr>
              <a:t>open source</a:t>
            </a:r>
            <a:r>
              <a:rPr lang="en-US" dirty="0"/>
              <a:t> MySQL Community </a:t>
            </a:r>
            <a:r>
              <a:rPr lang="en-US" dirty="0" smtClean="0"/>
              <a:t>Server</a:t>
            </a:r>
            <a:r>
              <a:rPr lang="en-US" dirty="0"/>
              <a:t> </a:t>
            </a:r>
            <a:r>
              <a:rPr lang="en-US" dirty="0" smtClean="0"/>
              <a:t>     	and </a:t>
            </a:r>
            <a:r>
              <a:rPr lang="en-US" dirty="0"/>
              <a:t>the proprietary </a:t>
            </a:r>
            <a:r>
              <a:rPr lang="en-US" dirty="0">
                <a:hlinkClick r:id="rId5" tooltip="MySQL Enterprise"/>
              </a:rPr>
              <a:t>Enterprise </a:t>
            </a:r>
            <a:r>
              <a:rPr lang="en-US" dirty="0" smtClean="0">
                <a:hlinkClick r:id="rId5" tooltip="MySQL Enterprise"/>
              </a:rPr>
              <a:t>Server</a:t>
            </a:r>
            <a:r>
              <a:rPr lang="en-US" dirty="0" smtClean="0"/>
              <a:t>.</a:t>
            </a:r>
            <a:r>
              <a:rPr lang="en-US" baseline="30000" dirty="0"/>
              <a:t> </a:t>
            </a:r>
            <a:r>
              <a:rPr lang="en-US" dirty="0" smtClean="0"/>
              <a:t>MySQL </a:t>
            </a:r>
            <a:r>
              <a:rPr lang="en-US" dirty="0"/>
              <a:t>Enterprise Server is differentiated by a series </a:t>
            </a:r>
            <a:r>
              <a:rPr lang="en-US" dirty="0" smtClean="0"/>
              <a:t>	of </a:t>
            </a:r>
            <a:r>
              <a:rPr lang="en-US" dirty="0"/>
              <a:t>proprietary extensions which install as server plugins, but otherwise shares the version </a:t>
            </a:r>
            <a:r>
              <a:rPr lang="en-US" dirty="0" smtClean="0"/>
              <a:t>	numbering </a:t>
            </a:r>
            <a:r>
              <a:rPr lang="en-US" dirty="0"/>
              <a:t>system and is built from the same code base.</a:t>
            </a:r>
            <a:endParaRPr lang="en-IN" dirty="0"/>
          </a:p>
        </p:txBody>
      </p:sp>
      <p:sp>
        <p:nvSpPr>
          <p:cNvPr id="4" name="Rectangle 3"/>
          <p:cNvSpPr/>
          <p:nvPr/>
        </p:nvSpPr>
        <p:spPr>
          <a:xfrm>
            <a:off x="1432476" y="150245"/>
            <a:ext cx="7165743" cy="923330"/>
          </a:xfrm>
          <a:prstGeom prst="rect">
            <a:avLst/>
          </a:prstGeom>
          <a:noFill/>
        </p:spPr>
        <p:txBody>
          <a:bodyPr wrap="none" lIns="91440" tIns="45720" rIns="91440" bIns="45720">
            <a:spAutoFit/>
          </a:bodyPr>
          <a:lstStyle/>
          <a:p>
            <a:pPr algn="ctr"/>
            <a:r>
              <a:rPr lang="en-US" sz="5400" b="1" i="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 “ MySQL </a:t>
            </a:r>
            <a:r>
              <a:rPr lang="en-US" sz="5400" b="1" i="1" dirty="0" smtClean="0">
                <a:ln w="9525">
                  <a:solidFill>
                    <a:schemeClr val="bg1"/>
                  </a:solidFill>
                  <a:prstDash val="solid"/>
                </a:ln>
                <a:effectLst>
                  <a:outerShdw blurRad="12700" dist="38100" dir="2700000" algn="tl" rotWithShape="0">
                    <a:schemeClr val="bg1">
                      <a:lumMod val="50000"/>
                    </a:schemeClr>
                  </a:outerShdw>
                </a:effectLst>
              </a:rPr>
              <a:t>D</a:t>
            </a:r>
            <a:r>
              <a:rPr lang="en-US" sz="5400" b="1" i="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atabase “</a:t>
            </a:r>
            <a:endParaRPr lang="en-IN" sz="5400" b="1" i="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72074" y="59748"/>
            <a:ext cx="1948872" cy="1436543"/>
          </a:xfrm>
          <a:prstGeom prst="rect">
            <a:avLst/>
          </a:prstGeom>
        </p:spPr>
      </p:pic>
    </p:spTree>
    <p:extLst>
      <p:ext uri="{BB962C8B-B14F-4D97-AF65-F5344CB8AC3E}">
        <p14:creationId xmlns:p14="http://schemas.microsoft.com/office/powerpoint/2010/main" val="8072689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73382" y="498762"/>
            <a:ext cx="9901382" cy="6437745"/>
          </a:xfrm>
        </p:spPr>
        <p:txBody>
          <a:bodyPr>
            <a:normAutofit fontScale="92500" lnSpcReduction="10000"/>
          </a:bodyPr>
          <a:lstStyle/>
          <a:p>
            <a:r>
              <a:rPr lang="en-US" dirty="0"/>
              <a:t>Major features as available in MySQL </a:t>
            </a:r>
            <a:r>
              <a:rPr lang="en-US" dirty="0" smtClean="0"/>
              <a:t>:</a:t>
            </a:r>
            <a:endParaRPr lang="en-US" dirty="0"/>
          </a:p>
          <a:p>
            <a:r>
              <a:rPr lang="en-US" dirty="0" smtClean="0"/>
              <a:t>Cross-platform </a:t>
            </a:r>
            <a:r>
              <a:rPr lang="en-US" dirty="0"/>
              <a:t>support</a:t>
            </a:r>
          </a:p>
          <a:p>
            <a:r>
              <a:rPr lang="en-US" dirty="0">
                <a:hlinkClick r:id="rId2" tooltip="Stored procedure"/>
              </a:rPr>
              <a:t>Stored procedures</a:t>
            </a:r>
            <a:r>
              <a:rPr lang="en-US" dirty="0"/>
              <a:t>, using a procedural language that closely adheres to </a:t>
            </a:r>
            <a:r>
              <a:rPr lang="en-US" dirty="0" smtClean="0">
                <a:hlinkClick r:id="rId3" tooltip="SQL/PSM"/>
              </a:rPr>
              <a:t>SQL/PSM</a:t>
            </a:r>
            <a:endParaRPr lang="en-US" dirty="0"/>
          </a:p>
          <a:p>
            <a:r>
              <a:rPr lang="en-US" dirty="0">
                <a:hlinkClick r:id="rId4" tooltip="Database trigger"/>
              </a:rPr>
              <a:t>Triggers</a:t>
            </a:r>
            <a:endParaRPr lang="en-US" dirty="0"/>
          </a:p>
          <a:p>
            <a:r>
              <a:rPr lang="en-US" dirty="0">
                <a:hlinkClick r:id="rId5" tooltip="Cursor (databases)"/>
              </a:rPr>
              <a:t>Cursors</a:t>
            </a:r>
            <a:endParaRPr lang="en-US" dirty="0"/>
          </a:p>
          <a:p>
            <a:r>
              <a:rPr lang="en-US" dirty="0"/>
              <a:t>Updatable </a:t>
            </a:r>
            <a:r>
              <a:rPr lang="en-US" dirty="0">
                <a:hlinkClick r:id="rId6" tooltip="View (SQL)"/>
              </a:rPr>
              <a:t>views</a:t>
            </a:r>
            <a:endParaRPr lang="en-US" dirty="0"/>
          </a:p>
          <a:p>
            <a:r>
              <a:rPr lang="en-US" dirty="0"/>
              <a:t>Online </a:t>
            </a:r>
            <a:r>
              <a:rPr lang="en-US" dirty="0">
                <a:hlinkClick r:id="rId7" tooltip="Data Definition Language"/>
              </a:rPr>
              <a:t>Data Definition Language</a:t>
            </a:r>
            <a:r>
              <a:rPr lang="en-US" dirty="0"/>
              <a:t> (DDL) when using the </a:t>
            </a:r>
            <a:r>
              <a:rPr lang="en-US" dirty="0" err="1"/>
              <a:t>InnoDB</a:t>
            </a:r>
            <a:r>
              <a:rPr lang="en-US" dirty="0"/>
              <a:t> Storage Engine.</a:t>
            </a:r>
          </a:p>
          <a:p>
            <a:r>
              <a:rPr lang="en-US" dirty="0">
                <a:hlinkClick r:id="rId8" tooltip="Information schema"/>
              </a:rPr>
              <a:t>Information schema</a:t>
            </a:r>
            <a:endParaRPr lang="en-US" dirty="0"/>
          </a:p>
          <a:p>
            <a:r>
              <a:rPr lang="en-US" dirty="0"/>
              <a:t>Performance Schema that collects and aggregates statistics about server execution and query performance for monitoring purposes</a:t>
            </a:r>
            <a:r>
              <a:rPr lang="en-US" dirty="0" smtClean="0"/>
              <a:t>.</a:t>
            </a:r>
            <a:endParaRPr lang="en-US" dirty="0"/>
          </a:p>
          <a:p>
            <a:r>
              <a:rPr lang="en-US" dirty="0"/>
              <a:t>A set of SQL Mode options to control </a:t>
            </a:r>
            <a:r>
              <a:rPr lang="en-US" dirty="0">
                <a:hlinkClick r:id="rId9" tooltip="Run time (program lifecycle phase)"/>
              </a:rPr>
              <a:t>runtime</a:t>
            </a:r>
            <a:r>
              <a:rPr lang="en-US" dirty="0"/>
              <a:t> behavior, including a strict mode to better adhere to SQL standards.</a:t>
            </a:r>
          </a:p>
          <a:p>
            <a:r>
              <a:rPr lang="en-US" dirty="0">
                <a:hlinkClick r:id="rId10" tooltip="X/Open XA"/>
              </a:rPr>
              <a:t>X/Open XA</a:t>
            </a:r>
            <a:r>
              <a:rPr lang="en-US" dirty="0"/>
              <a:t> </a:t>
            </a:r>
            <a:r>
              <a:rPr lang="en-US" dirty="0">
                <a:hlinkClick r:id="rId11" tooltip="Distributed transaction processing"/>
              </a:rPr>
              <a:t>distributed transaction processing</a:t>
            </a:r>
            <a:r>
              <a:rPr lang="en-US" dirty="0"/>
              <a:t> (DTP) support; </a:t>
            </a:r>
            <a:r>
              <a:rPr lang="en-US" dirty="0">
                <a:hlinkClick r:id="rId12" tooltip="Two-phase commit protocol"/>
              </a:rPr>
              <a:t>two phase commit</a:t>
            </a:r>
            <a:r>
              <a:rPr lang="en-US" dirty="0"/>
              <a:t> as part of this, using the default </a:t>
            </a:r>
            <a:r>
              <a:rPr lang="en-US" dirty="0" err="1">
                <a:hlinkClick r:id="rId13" tooltip="InnoDB"/>
              </a:rPr>
              <a:t>InnoDB</a:t>
            </a:r>
            <a:r>
              <a:rPr lang="en-US" dirty="0"/>
              <a:t> storage engine</a:t>
            </a:r>
          </a:p>
          <a:p>
            <a:r>
              <a:rPr lang="en-US" dirty="0"/>
              <a:t>Transactions with </a:t>
            </a:r>
            <a:r>
              <a:rPr lang="en-US" dirty="0" err="1">
                <a:hlinkClick r:id="rId14" tooltip="Savepoint"/>
              </a:rPr>
              <a:t>savepoints</a:t>
            </a:r>
            <a:r>
              <a:rPr lang="en-US" dirty="0"/>
              <a:t> when using the default </a:t>
            </a:r>
            <a:r>
              <a:rPr lang="en-US" dirty="0" err="1"/>
              <a:t>InnoDB</a:t>
            </a:r>
            <a:r>
              <a:rPr lang="en-US" dirty="0"/>
              <a:t> Storage Engine. The NDB Cluster Storage Engine also supports transactions.</a:t>
            </a:r>
          </a:p>
          <a:p>
            <a:r>
              <a:rPr lang="en-US" dirty="0">
                <a:hlinkClick r:id="rId15" tooltip="Atomicity, consistency, isolation, durability"/>
              </a:rPr>
              <a:t>ACID</a:t>
            </a:r>
            <a:r>
              <a:rPr lang="en-US" dirty="0"/>
              <a:t> compliance when using </a:t>
            </a:r>
            <a:r>
              <a:rPr lang="en-US" dirty="0" err="1"/>
              <a:t>InnoDB</a:t>
            </a:r>
            <a:r>
              <a:rPr lang="en-US" dirty="0"/>
              <a:t> and NDB Cluster Storage Engines</a:t>
            </a:r>
            <a:r>
              <a:rPr lang="en-US" baseline="30000" dirty="0">
                <a:hlinkClick r:id="rId16"/>
              </a:rPr>
              <a:t>[81]</a:t>
            </a:r>
            <a:endParaRPr lang="en-US" dirty="0"/>
          </a:p>
          <a:p>
            <a:r>
              <a:rPr lang="en-US" dirty="0">
                <a:hlinkClick r:id="rId17" tooltip="Secure Sockets Layer"/>
              </a:rPr>
              <a:t>SSL</a:t>
            </a:r>
            <a:r>
              <a:rPr lang="en-US" dirty="0"/>
              <a:t> support</a:t>
            </a:r>
          </a:p>
          <a:p>
            <a:r>
              <a:rPr lang="en-US" dirty="0"/>
              <a:t>Query </a:t>
            </a:r>
            <a:r>
              <a:rPr lang="en-US" dirty="0">
                <a:hlinkClick r:id="rId18" tooltip="Cache (computing)"/>
              </a:rPr>
              <a:t>caching</a:t>
            </a:r>
            <a:endParaRPr lang="en-US" dirty="0"/>
          </a:p>
          <a:p>
            <a:pPr marL="0" indent="0">
              <a:buNone/>
            </a:pPr>
            <a:endParaRPr lang="en-US" dirty="0"/>
          </a:p>
          <a:p>
            <a:endParaRPr lang="en-IN" dirty="0"/>
          </a:p>
        </p:txBody>
      </p:sp>
    </p:spTree>
    <p:extLst>
      <p:ext uri="{BB962C8B-B14F-4D97-AF65-F5344CB8AC3E}">
        <p14:creationId xmlns:p14="http://schemas.microsoft.com/office/powerpoint/2010/main" val="1915805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cap="none" dirty="0" smtClean="0">
                <a:solidFill>
                  <a:schemeClr val="tx1">
                    <a:lumMod val="75000"/>
                    <a:lumOff val="25000"/>
                  </a:schemeClr>
                </a:solidFill>
              </a:rPr>
              <a:t> </a:t>
            </a:r>
            <a:r>
              <a:rPr lang="en-US" sz="2400" dirty="0"/>
              <a:t>To evaluate the interaction with the customers.</a:t>
            </a:r>
          </a:p>
          <a:p>
            <a:pPr>
              <a:buFont typeface="Wingdings" panose="05000000000000000000" pitchFamily="2" charset="2"/>
              <a:buChar char="q"/>
            </a:pPr>
            <a:r>
              <a:rPr lang="en-US" sz="2400" dirty="0"/>
              <a:t> To develop a grocery ordering system with web application </a:t>
            </a:r>
          </a:p>
          <a:p>
            <a:pPr>
              <a:buFont typeface="Wingdings" panose="05000000000000000000" pitchFamily="2" charset="2"/>
              <a:buChar char="q"/>
            </a:pPr>
            <a:r>
              <a:rPr lang="en-US" sz="2400" dirty="0"/>
              <a:t> To determine the factors that influence customer when ordering grocery online.</a:t>
            </a:r>
            <a:endParaRPr lang="en-IN" sz="2400" dirty="0"/>
          </a:p>
        </p:txBody>
      </p:sp>
      <p:sp>
        <p:nvSpPr>
          <p:cNvPr id="5" name="Rectangle 4"/>
          <p:cNvSpPr/>
          <p:nvPr/>
        </p:nvSpPr>
        <p:spPr>
          <a:xfrm>
            <a:off x="2301382" y="436573"/>
            <a:ext cx="7829387" cy="1015663"/>
          </a:xfrm>
          <a:prstGeom prst="rect">
            <a:avLst/>
          </a:prstGeom>
          <a:noFill/>
        </p:spPr>
        <p:txBody>
          <a:bodyPr wrap="none" lIns="91440" tIns="45720" rIns="91440" bIns="45720">
            <a:spAutoFit/>
          </a:bodyPr>
          <a:lstStyle/>
          <a:p>
            <a:pPr algn="ctr"/>
            <a:r>
              <a:rPr lang="en-US" sz="6000" b="1" i="1" dirty="0">
                <a:ln w="9525">
                  <a:solidFill>
                    <a:schemeClr val="bg1"/>
                  </a:solidFill>
                  <a:prstDash val="solid"/>
                </a:ln>
                <a:effectLst>
                  <a:outerShdw blurRad="12700" dist="38100" dir="2700000" algn="tl" rotWithShape="0">
                    <a:schemeClr val="bg1">
                      <a:lumMod val="50000"/>
                    </a:schemeClr>
                  </a:outerShdw>
                </a:effectLst>
              </a:rPr>
              <a:t>“ Project Objective ”</a:t>
            </a:r>
            <a:endParaRPr lang="en-IN" sz="60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87319776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24334" t="35588" r="51332" b="29640"/>
          <a:stretch/>
        </p:blipFill>
        <p:spPr>
          <a:xfrm>
            <a:off x="2706253" y="1625599"/>
            <a:ext cx="7656947" cy="4959927"/>
          </a:xfrm>
          <a:prstGeom prst="rect">
            <a:avLst/>
          </a:prstGeom>
        </p:spPr>
      </p:pic>
      <p:sp>
        <p:nvSpPr>
          <p:cNvPr id="7" name="TextBox 6"/>
          <p:cNvSpPr txBox="1"/>
          <p:nvPr/>
        </p:nvSpPr>
        <p:spPr>
          <a:xfrm>
            <a:off x="4932218" y="249381"/>
            <a:ext cx="3416320" cy="461665"/>
          </a:xfrm>
          <a:prstGeom prst="rect">
            <a:avLst/>
          </a:prstGeom>
          <a:noFill/>
        </p:spPr>
        <p:txBody>
          <a:bodyPr wrap="none" rtlCol="0">
            <a:spAutoFit/>
          </a:bodyPr>
          <a:lstStyle/>
          <a:p>
            <a:r>
              <a:rPr lang="en-US" sz="2400" dirty="0" smtClean="0"/>
              <a:t>Deployment Diagram</a:t>
            </a:r>
            <a:endParaRPr lang="en-IN" sz="2400" dirty="0"/>
          </a:p>
        </p:txBody>
      </p:sp>
      <p:cxnSp>
        <p:nvCxnSpPr>
          <p:cNvPr id="9" name="Straight Arrow Connector 8"/>
          <p:cNvCxnSpPr/>
          <p:nvPr/>
        </p:nvCxnSpPr>
        <p:spPr>
          <a:xfrm>
            <a:off x="6640378" y="775700"/>
            <a:ext cx="0" cy="849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10917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6" t="-164" r="40129" b="48577"/>
          <a:stretch/>
        </p:blipFill>
        <p:spPr>
          <a:xfrm>
            <a:off x="1505528" y="1343892"/>
            <a:ext cx="9107054" cy="2743199"/>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27916" r="63912" b="26701"/>
          <a:stretch/>
        </p:blipFill>
        <p:spPr>
          <a:xfrm>
            <a:off x="2752437" y="4202549"/>
            <a:ext cx="6613236" cy="2567709"/>
          </a:xfrm>
          <a:prstGeom prst="rect">
            <a:avLst/>
          </a:prstGeom>
        </p:spPr>
      </p:pic>
      <p:sp>
        <p:nvSpPr>
          <p:cNvPr id="3" name="Rectangle 2"/>
          <p:cNvSpPr/>
          <p:nvPr/>
        </p:nvSpPr>
        <p:spPr>
          <a:xfrm>
            <a:off x="2812966" y="85590"/>
            <a:ext cx="7027886" cy="923330"/>
          </a:xfrm>
          <a:prstGeom prst="rect">
            <a:avLst/>
          </a:prstGeom>
          <a:noFill/>
        </p:spPr>
        <p:txBody>
          <a:bodyPr wrap="none" lIns="91440" tIns="45720" rIns="91440" bIns="45720">
            <a:spAutoFit/>
          </a:bodyPr>
          <a:lstStyle/>
          <a:p>
            <a:pPr algn="ctr"/>
            <a:r>
              <a:rPr lang="en-US" sz="5400" b="1" i="1" dirty="0">
                <a:ln w="9525">
                  <a:solidFill>
                    <a:schemeClr val="bg1"/>
                  </a:solidFill>
                  <a:prstDash val="solid"/>
                </a:ln>
                <a:effectLst>
                  <a:outerShdw blurRad="12700" dist="38100" dir="2700000" algn="tl" rotWithShape="0">
                    <a:schemeClr val="bg1">
                      <a:lumMod val="50000"/>
                    </a:schemeClr>
                  </a:outerShdw>
                </a:effectLst>
              </a:rPr>
              <a:t>“ Project Database “</a:t>
            </a:r>
            <a:endParaRPr lang="en-IN" sz="54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9462195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73678" y="233373"/>
            <a:ext cx="3706464" cy="1015663"/>
          </a:xfrm>
          <a:prstGeom prst="rect">
            <a:avLst/>
          </a:prstGeom>
          <a:noFill/>
        </p:spPr>
        <p:txBody>
          <a:bodyPr wrap="none" lIns="91440" tIns="45720" rIns="91440" bIns="45720">
            <a:spAutoFit/>
          </a:bodyPr>
          <a:lstStyle/>
          <a:p>
            <a:pPr algn="ctr"/>
            <a:r>
              <a:rPr lang="en-US" sz="6000" b="1" i="1" dirty="0">
                <a:ln w="9525">
                  <a:solidFill>
                    <a:schemeClr val="bg1"/>
                  </a:solidFill>
                  <a:prstDash val="solid"/>
                </a:ln>
                <a:effectLst>
                  <a:outerShdw blurRad="12700" dist="38100" dir="2700000" algn="tl" rotWithShape="0">
                    <a:schemeClr val="bg1">
                      <a:lumMod val="50000"/>
                    </a:schemeClr>
                  </a:outerShdw>
                </a:effectLst>
              </a:rPr>
              <a:t>“ Tables ”</a:t>
            </a:r>
            <a:endParaRPr lang="en-IN" sz="60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6857" b="5642"/>
          <a:stretch/>
        </p:blipFill>
        <p:spPr>
          <a:xfrm>
            <a:off x="1163781" y="1487053"/>
            <a:ext cx="10058400" cy="4950691"/>
          </a:xfrm>
          <a:prstGeom prst="rect">
            <a:avLst/>
          </a:prstGeom>
        </p:spPr>
      </p:pic>
    </p:spTree>
    <p:extLst>
      <p:ext uri="{BB962C8B-B14F-4D97-AF65-F5344CB8AC3E}">
        <p14:creationId xmlns:p14="http://schemas.microsoft.com/office/powerpoint/2010/main" val="162539078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76982" y="120075"/>
            <a:ext cx="7167347" cy="1015663"/>
          </a:xfrm>
          <a:prstGeom prst="rect">
            <a:avLst/>
          </a:prstGeom>
          <a:noFill/>
        </p:spPr>
        <p:txBody>
          <a:bodyPr wrap="none" lIns="91440" tIns="45720" rIns="91440" bIns="45720">
            <a:spAutoFit/>
          </a:bodyPr>
          <a:lstStyle/>
          <a:p>
            <a:pPr algn="ctr"/>
            <a:r>
              <a:rPr lang="en-US" sz="6000" b="1" i="1" dirty="0">
                <a:ln w="9525">
                  <a:solidFill>
                    <a:schemeClr val="bg1"/>
                  </a:solidFill>
                  <a:prstDash val="solid"/>
                </a:ln>
                <a:effectLst>
                  <a:outerShdw blurRad="12700" dist="38100" dir="2700000" algn="tl" rotWithShape="0">
                    <a:schemeClr val="bg1">
                      <a:lumMod val="50000"/>
                    </a:schemeClr>
                  </a:outerShdw>
                </a:effectLst>
              </a:rPr>
              <a:t>“ Customer Table “</a:t>
            </a:r>
            <a:endParaRPr lang="en-IN" sz="60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5346" b="6785"/>
          <a:stretch/>
        </p:blipFill>
        <p:spPr>
          <a:xfrm>
            <a:off x="1034473" y="1357745"/>
            <a:ext cx="10455562" cy="5172365"/>
          </a:xfrm>
          <a:prstGeom prst="rect">
            <a:avLst/>
          </a:prstGeom>
        </p:spPr>
      </p:pic>
    </p:spTree>
    <p:extLst>
      <p:ext uri="{BB962C8B-B14F-4D97-AF65-F5344CB8AC3E}">
        <p14:creationId xmlns:p14="http://schemas.microsoft.com/office/powerpoint/2010/main" val="168316784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41237" b="39707"/>
          <a:stretch/>
        </p:blipFill>
        <p:spPr>
          <a:xfrm>
            <a:off x="1376532" y="2251640"/>
            <a:ext cx="9531301" cy="4186104"/>
          </a:xfrm>
          <a:prstGeom prst="rect">
            <a:avLst/>
          </a:prstGeom>
        </p:spPr>
      </p:pic>
      <p:sp>
        <p:nvSpPr>
          <p:cNvPr id="3" name="Rectangle 2"/>
          <p:cNvSpPr/>
          <p:nvPr/>
        </p:nvSpPr>
        <p:spPr>
          <a:xfrm>
            <a:off x="3293828" y="455044"/>
            <a:ext cx="6029216" cy="1015663"/>
          </a:xfrm>
          <a:prstGeom prst="rect">
            <a:avLst/>
          </a:prstGeom>
          <a:noFill/>
        </p:spPr>
        <p:txBody>
          <a:bodyPr wrap="none" lIns="91440" tIns="45720" rIns="91440" bIns="45720">
            <a:spAutoFit/>
          </a:bodyPr>
          <a:lstStyle/>
          <a:p>
            <a:pPr algn="ctr"/>
            <a:r>
              <a:rPr lang="en-US" sz="6000" b="1" i="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 Admin Table “</a:t>
            </a:r>
            <a:endParaRPr lang="en-IN" sz="6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5742462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27261" b="11846"/>
          <a:stretch/>
        </p:blipFill>
        <p:spPr>
          <a:xfrm>
            <a:off x="1112982" y="2048440"/>
            <a:ext cx="10058400" cy="4213814"/>
          </a:xfrm>
          <a:prstGeom prst="rect">
            <a:avLst/>
          </a:prstGeom>
        </p:spPr>
      </p:pic>
      <p:sp>
        <p:nvSpPr>
          <p:cNvPr id="4" name="Rectangle 3"/>
          <p:cNvSpPr/>
          <p:nvPr/>
        </p:nvSpPr>
        <p:spPr>
          <a:xfrm>
            <a:off x="2691712" y="224137"/>
            <a:ext cx="6660799" cy="1015663"/>
          </a:xfrm>
          <a:prstGeom prst="rect">
            <a:avLst/>
          </a:prstGeom>
          <a:noFill/>
        </p:spPr>
        <p:txBody>
          <a:bodyPr wrap="none" lIns="91440" tIns="45720" rIns="91440" bIns="45720">
            <a:spAutoFit/>
          </a:bodyPr>
          <a:lstStyle/>
          <a:p>
            <a:pPr algn="ctr"/>
            <a:r>
              <a:rPr lang="en-US" sz="6000" b="1" i="1" dirty="0">
                <a:ln w="9525">
                  <a:solidFill>
                    <a:schemeClr val="bg1"/>
                  </a:solidFill>
                  <a:prstDash val="solid"/>
                </a:ln>
                <a:effectLst>
                  <a:outerShdw blurRad="12700" dist="38100" dir="2700000" algn="tl" rotWithShape="0">
                    <a:schemeClr val="bg1">
                      <a:lumMod val="50000"/>
                    </a:schemeClr>
                  </a:outerShdw>
                </a:effectLst>
              </a:rPr>
              <a:t> “ Product Table “</a:t>
            </a:r>
            <a:endParaRPr lang="en-IN" sz="60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8441056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35098" r="41414" b="5969"/>
          <a:stretch/>
        </p:blipFill>
        <p:spPr>
          <a:xfrm>
            <a:off x="1450111" y="2209648"/>
            <a:ext cx="9716653" cy="3888509"/>
          </a:xfrm>
          <a:prstGeom prst="rect">
            <a:avLst/>
          </a:prstGeom>
        </p:spPr>
      </p:pic>
      <p:sp>
        <p:nvSpPr>
          <p:cNvPr id="4" name="Rectangle 3"/>
          <p:cNvSpPr/>
          <p:nvPr/>
        </p:nvSpPr>
        <p:spPr>
          <a:xfrm>
            <a:off x="3724236" y="233374"/>
            <a:ext cx="5168403" cy="1015663"/>
          </a:xfrm>
          <a:prstGeom prst="rect">
            <a:avLst/>
          </a:prstGeom>
          <a:noFill/>
        </p:spPr>
        <p:txBody>
          <a:bodyPr wrap="none" lIns="91440" tIns="45720" rIns="91440" bIns="45720">
            <a:spAutoFit/>
          </a:bodyPr>
          <a:lstStyle/>
          <a:p>
            <a:pPr algn="ctr"/>
            <a:r>
              <a:rPr lang="en-US" sz="6000" b="1" i="1" dirty="0">
                <a:ln w="9525">
                  <a:solidFill>
                    <a:schemeClr val="bg1"/>
                  </a:solidFill>
                  <a:prstDash val="solid"/>
                </a:ln>
                <a:effectLst>
                  <a:outerShdw blurRad="12700" dist="38100" dir="2700000" algn="tl" rotWithShape="0">
                    <a:schemeClr val="bg1">
                      <a:lumMod val="50000"/>
                    </a:schemeClr>
                  </a:outerShdw>
                </a:effectLst>
              </a:rPr>
              <a:t>“ Cart Table “</a:t>
            </a:r>
            <a:endParaRPr lang="en-IN" sz="60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63633844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 t="25793" r="11297" b="5479"/>
          <a:stretch/>
        </p:blipFill>
        <p:spPr>
          <a:xfrm>
            <a:off x="1556330" y="1681020"/>
            <a:ext cx="9319491" cy="4350328"/>
          </a:xfrm>
          <a:prstGeom prst="rect">
            <a:avLst/>
          </a:prstGeom>
        </p:spPr>
      </p:pic>
      <p:sp>
        <p:nvSpPr>
          <p:cNvPr id="4" name="Rectangle 3"/>
          <p:cNvSpPr/>
          <p:nvPr/>
        </p:nvSpPr>
        <p:spPr>
          <a:xfrm>
            <a:off x="3705497" y="279555"/>
            <a:ext cx="5686173" cy="1015663"/>
          </a:xfrm>
          <a:prstGeom prst="rect">
            <a:avLst/>
          </a:prstGeom>
          <a:noFill/>
        </p:spPr>
        <p:txBody>
          <a:bodyPr wrap="none" lIns="91440" tIns="45720" rIns="91440" bIns="45720">
            <a:spAutoFit/>
          </a:bodyPr>
          <a:lstStyle/>
          <a:p>
            <a:pPr algn="ctr"/>
            <a:r>
              <a:rPr lang="en-US" sz="6000" b="1" i="1" dirty="0">
                <a:ln w="9525">
                  <a:solidFill>
                    <a:schemeClr val="bg1"/>
                  </a:solidFill>
                  <a:prstDash val="solid"/>
                </a:ln>
                <a:effectLst>
                  <a:outerShdw blurRad="12700" dist="38100" dir="2700000" algn="tl" rotWithShape="0">
                    <a:schemeClr val="bg1">
                      <a:lumMod val="50000"/>
                    </a:schemeClr>
                  </a:outerShdw>
                </a:effectLst>
              </a:rPr>
              <a:t>“ Order Table </a:t>
            </a:r>
            <a:r>
              <a:rPr lang="en-US" sz="5400" b="1" i="1" dirty="0">
                <a:ln w="9525">
                  <a:solidFill>
                    <a:schemeClr val="bg1"/>
                  </a:solidFill>
                  <a:prstDash val="solid"/>
                </a:ln>
                <a:effectLst>
                  <a:outerShdw blurRad="12700" dist="38100" dir="2700000" algn="tl" rotWithShape="0">
                    <a:schemeClr val="bg1">
                      <a:lumMod val="50000"/>
                    </a:schemeClr>
                  </a:outerShdw>
                </a:effectLst>
              </a:rPr>
              <a:t>“</a:t>
            </a:r>
            <a:endParaRPr lang="en-IN" sz="54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25964932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415696" y="224135"/>
            <a:ext cx="6210354" cy="923330"/>
          </a:xfrm>
          <a:prstGeom prst="rect">
            <a:avLst/>
          </a:prstGeom>
          <a:noFill/>
        </p:spPr>
        <p:txBody>
          <a:bodyPr wrap="none" lIns="91440" tIns="45720" rIns="91440" bIns="45720">
            <a:spAutoFit/>
          </a:bodyPr>
          <a:lstStyle/>
          <a:p>
            <a:pPr algn="ctr"/>
            <a:r>
              <a:rPr lang="en-US" sz="5400" b="1" i="1" dirty="0">
                <a:ln w="9525">
                  <a:solidFill>
                    <a:schemeClr val="bg1"/>
                  </a:solidFill>
                  <a:prstDash val="solid"/>
                </a:ln>
                <a:effectLst>
                  <a:outerShdw blurRad="12700" dist="38100" dir="2700000" algn="tl" rotWithShape="0">
                    <a:schemeClr val="bg1">
                      <a:lumMod val="50000"/>
                    </a:schemeClr>
                  </a:outerShdw>
                </a:effectLst>
              </a:rPr>
              <a:t>“ Payment Table “</a:t>
            </a:r>
            <a:endParaRPr lang="en-IN" sz="54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58558"/>
          <a:stretch/>
        </p:blipFill>
        <p:spPr>
          <a:xfrm>
            <a:off x="1186875" y="1507837"/>
            <a:ext cx="10058400" cy="2685472"/>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1" t="68402" r="11297" b="5478"/>
          <a:stretch/>
        </p:blipFill>
        <p:spPr>
          <a:xfrm>
            <a:off x="1556330" y="4378036"/>
            <a:ext cx="9319491" cy="2004291"/>
          </a:xfrm>
          <a:prstGeom prst="rect">
            <a:avLst/>
          </a:prstGeom>
        </p:spPr>
      </p:pic>
      <p:sp>
        <p:nvSpPr>
          <p:cNvPr id="16" name="Right Arrow 15"/>
          <p:cNvSpPr/>
          <p:nvPr/>
        </p:nvSpPr>
        <p:spPr>
          <a:xfrm flipV="1">
            <a:off x="8469747" y="2309091"/>
            <a:ext cx="803562" cy="39716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176630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70495" y="1939636"/>
            <a:ext cx="9220777" cy="4918364"/>
          </a:xfrm>
        </p:spPr>
        <p:txBody>
          <a:bodyPr>
            <a:normAutofit/>
          </a:bodyPr>
          <a:lstStyle/>
          <a:p>
            <a:r>
              <a:rPr lang="en-US" b="1" dirty="0" smtClean="0"/>
              <a:t>POSTMAN</a:t>
            </a:r>
            <a:r>
              <a:rPr lang="en-US" dirty="0" smtClean="0"/>
              <a:t> </a:t>
            </a:r>
            <a:r>
              <a:rPr lang="en-US" dirty="0"/>
              <a:t>is an API platform for building and using APIs. Postman simplifies each step of the API lifecycle and streamlines collaboration so you can create better APIs—faster</a:t>
            </a:r>
            <a:r>
              <a:rPr lang="en-US" dirty="0" smtClean="0"/>
              <a:t>.</a:t>
            </a:r>
          </a:p>
          <a:p>
            <a:endParaRPr lang="en-US" dirty="0" smtClean="0"/>
          </a:p>
          <a:p>
            <a:r>
              <a:rPr lang="en-US" b="1" dirty="0"/>
              <a:t>API </a:t>
            </a:r>
            <a:r>
              <a:rPr lang="en-US" b="1" dirty="0" smtClean="0"/>
              <a:t>repository</a:t>
            </a:r>
          </a:p>
          <a:p>
            <a:pPr marL="0" indent="0">
              <a:buNone/>
            </a:pPr>
            <a:r>
              <a:rPr lang="en-US" dirty="0" smtClean="0"/>
              <a:t>Easily </a:t>
            </a:r>
            <a:r>
              <a:rPr lang="en-US" dirty="0"/>
              <a:t>store, catalog, and collaborate around all your API artifacts on one central platform. Postman can store and manage API specifications, documentation, workflow recipes, test cases and results, metrics, and everything else related to APIs</a:t>
            </a:r>
            <a:r>
              <a:rPr lang="en-US" dirty="0" smtClean="0"/>
              <a:t>.</a:t>
            </a:r>
          </a:p>
          <a:p>
            <a:pPr marL="0" indent="0">
              <a:buNone/>
            </a:pPr>
            <a:endParaRPr lang="en-US" dirty="0" smtClean="0"/>
          </a:p>
          <a:p>
            <a:r>
              <a:rPr lang="en-US" b="1" dirty="0"/>
              <a:t>Tools</a:t>
            </a:r>
          </a:p>
          <a:p>
            <a:pPr marL="0" indent="0">
              <a:buNone/>
            </a:pPr>
            <a:r>
              <a:rPr lang="en-US" dirty="0"/>
              <a:t>The Postman platform includes a comprehensive set of tools that help accelerate the API lifecycle—from design, testing, documentation, and mocking to the sharing and discoverability of your APIs</a:t>
            </a:r>
            <a:r>
              <a:rPr lang="en-US" dirty="0" smtClean="0"/>
              <a:t>.</a:t>
            </a:r>
          </a:p>
          <a:p>
            <a:pPr marL="0" indent="0">
              <a:buNone/>
            </a:pPr>
            <a:endParaRPr lang="en-US" dirty="0"/>
          </a:p>
        </p:txBody>
      </p:sp>
      <p:sp>
        <p:nvSpPr>
          <p:cNvPr id="4" name="Rectangle 3"/>
          <p:cNvSpPr/>
          <p:nvPr/>
        </p:nvSpPr>
        <p:spPr>
          <a:xfrm>
            <a:off x="5259228" y="180277"/>
            <a:ext cx="4536819" cy="1015663"/>
          </a:xfrm>
          <a:prstGeom prst="rect">
            <a:avLst/>
          </a:prstGeom>
          <a:noFill/>
        </p:spPr>
        <p:txBody>
          <a:bodyPr wrap="none" lIns="91440" tIns="45720" rIns="91440" bIns="45720">
            <a:spAutoFit/>
          </a:bodyPr>
          <a:lstStyle/>
          <a:p>
            <a:pPr algn="ctr"/>
            <a:r>
              <a:rPr lang="en-US" sz="6000" b="1" i="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 Postman “</a:t>
            </a:r>
            <a:endParaRPr lang="en-IN" sz="6000" b="1" i="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0496" y="0"/>
            <a:ext cx="1397577" cy="1376218"/>
          </a:xfrm>
          <a:prstGeom prst="rect">
            <a:avLst/>
          </a:prstGeom>
        </p:spPr>
      </p:pic>
    </p:spTree>
    <p:extLst>
      <p:ext uri="{BB962C8B-B14F-4D97-AF65-F5344CB8AC3E}">
        <p14:creationId xmlns:p14="http://schemas.microsoft.com/office/powerpoint/2010/main" val="2946973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7674" y="2336804"/>
            <a:ext cx="7620000" cy="3602181"/>
          </a:xfrm>
          <a:prstGeom prst="rect">
            <a:avLst/>
          </a:prstGeom>
        </p:spPr>
      </p:pic>
      <p:sp>
        <p:nvSpPr>
          <p:cNvPr id="3" name="Rectangle 2"/>
          <p:cNvSpPr/>
          <p:nvPr/>
        </p:nvSpPr>
        <p:spPr>
          <a:xfrm>
            <a:off x="3803740" y="129464"/>
            <a:ext cx="4381329" cy="1015663"/>
          </a:xfrm>
          <a:prstGeom prst="rect">
            <a:avLst/>
          </a:prstGeom>
          <a:noFill/>
        </p:spPr>
        <p:txBody>
          <a:bodyPr wrap="none" lIns="91440" tIns="45720" rIns="91440" bIns="45720">
            <a:spAutoFit/>
          </a:bodyPr>
          <a:lstStyle/>
          <a:p>
            <a:pPr algn="ctr"/>
            <a:r>
              <a:rPr lang="en-US" sz="6000" b="1" dirty="0">
                <a:ln w="9525">
                  <a:solidFill>
                    <a:schemeClr val="bg1"/>
                  </a:solidFill>
                  <a:prstDash val="solid"/>
                </a:ln>
                <a:effectLst>
                  <a:outerShdw blurRad="12700" dist="38100" dir="2700000" algn="tl" rotWithShape="0">
                    <a:schemeClr val="bg1">
                      <a:lumMod val="50000"/>
                    </a:schemeClr>
                  </a:outerShdw>
                </a:effectLst>
              </a:rPr>
              <a:t>“ </a:t>
            </a:r>
            <a:r>
              <a:rPr lang="en-US" sz="6000" b="1" i="1" dirty="0">
                <a:ln w="9525">
                  <a:solidFill>
                    <a:schemeClr val="bg1"/>
                  </a:solidFill>
                  <a:prstDash val="solid"/>
                </a:ln>
                <a:effectLst>
                  <a:outerShdw blurRad="12700" dist="38100" dir="2700000" algn="tl" rotWithShape="0">
                    <a:schemeClr val="bg1">
                      <a:lumMod val="50000"/>
                    </a:schemeClr>
                  </a:outerShdw>
                </a:effectLst>
              </a:rPr>
              <a:t>Analysis </a:t>
            </a:r>
            <a:r>
              <a:rPr lang="en-US" sz="6000" b="1" dirty="0">
                <a:ln w="9525">
                  <a:solidFill>
                    <a:schemeClr val="bg1"/>
                  </a:solidFill>
                  <a:prstDash val="solid"/>
                </a:ln>
                <a:effectLst>
                  <a:outerShdw blurRad="12700" dist="38100" dir="2700000" algn="tl" rotWithShape="0">
                    <a:schemeClr val="bg1">
                      <a:lumMod val="50000"/>
                    </a:schemeClr>
                  </a:outerShdw>
                </a:effectLst>
              </a:rPr>
              <a:t>”</a:t>
            </a:r>
            <a:endParaRPr lang="en-IN" sz="60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66531810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87419" y="932873"/>
            <a:ext cx="9116291" cy="4959927"/>
          </a:xfrm>
        </p:spPr>
        <p:txBody>
          <a:bodyPr>
            <a:normAutofit lnSpcReduction="10000"/>
          </a:bodyPr>
          <a:lstStyle/>
          <a:p>
            <a:r>
              <a:rPr lang="en-US" b="1" dirty="0"/>
              <a:t>Governance</a:t>
            </a:r>
          </a:p>
          <a:p>
            <a:pPr marL="0" indent="0">
              <a:buNone/>
            </a:pPr>
            <a:r>
              <a:rPr lang="en-US" dirty="0"/>
              <a:t>Postman’s full-lifecycle approach to governance lets adopters shift left their development practices, resulting in better-quality APIs, and fostering collaboration between developer teams and API design teams</a:t>
            </a:r>
            <a:r>
              <a:rPr lang="en-US" dirty="0" smtClean="0"/>
              <a:t>.</a:t>
            </a:r>
          </a:p>
          <a:p>
            <a:pPr marL="0" indent="0">
              <a:buNone/>
            </a:pPr>
            <a:endParaRPr lang="en-US" b="1" dirty="0" smtClean="0"/>
          </a:p>
          <a:p>
            <a:r>
              <a:rPr lang="en-US" b="1" dirty="0" smtClean="0"/>
              <a:t>Workspaces</a:t>
            </a:r>
          </a:p>
          <a:p>
            <a:pPr marL="0" indent="0">
              <a:buNone/>
            </a:pPr>
            <a:r>
              <a:rPr lang="en-US" dirty="0" smtClean="0"/>
              <a:t>Postman </a:t>
            </a:r>
            <a:r>
              <a:rPr lang="en-US" dirty="0"/>
              <a:t>workspaces help you organize your API work and collaborate across your organization or across the world. There are four different kinds of Postman workspaces for your different needs: personal, team, partner, and public workspaces.</a:t>
            </a:r>
          </a:p>
          <a:p>
            <a:endParaRPr lang="en-US" dirty="0" smtClean="0"/>
          </a:p>
          <a:p>
            <a:r>
              <a:rPr lang="en-US" b="1" dirty="0"/>
              <a:t>Integrations</a:t>
            </a:r>
          </a:p>
          <a:p>
            <a:pPr marL="0" indent="0">
              <a:buNone/>
            </a:pPr>
            <a:r>
              <a:rPr lang="en-US" dirty="0"/>
              <a:t>Postman integrates with the most important tools in your software development pipeline to enable API-first practices. The Postman platform is also extensible through the </a:t>
            </a:r>
            <a:r>
              <a:rPr lang="en-US" dirty="0">
                <a:hlinkClick r:id="rId2"/>
              </a:rPr>
              <a:t>Postman API</a:t>
            </a:r>
            <a:r>
              <a:rPr lang="en-US" dirty="0"/>
              <a:t> and through </a:t>
            </a:r>
            <a:r>
              <a:rPr lang="en-US" dirty="0">
                <a:hlinkClick r:id="rId3"/>
              </a:rPr>
              <a:t>open source technologies</a:t>
            </a:r>
            <a:r>
              <a:rPr lang="en-US" dirty="0"/>
              <a:t>.</a:t>
            </a:r>
          </a:p>
          <a:p>
            <a:endParaRPr lang="en-IN" dirty="0"/>
          </a:p>
        </p:txBody>
      </p:sp>
    </p:spTree>
    <p:extLst>
      <p:ext uri="{BB962C8B-B14F-4D97-AF65-F5344CB8AC3E}">
        <p14:creationId xmlns:p14="http://schemas.microsoft.com/office/powerpoint/2010/main" val="9673395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6943"/>
          <a:stretch/>
        </p:blipFill>
        <p:spPr>
          <a:xfrm>
            <a:off x="1657925" y="1592953"/>
            <a:ext cx="10058400" cy="5265047"/>
          </a:xfrm>
          <a:prstGeom prst="rect">
            <a:avLst/>
          </a:prstGeom>
        </p:spPr>
      </p:pic>
      <p:sp>
        <p:nvSpPr>
          <p:cNvPr id="4" name="Rectangle 3"/>
          <p:cNvSpPr/>
          <p:nvPr/>
        </p:nvSpPr>
        <p:spPr>
          <a:xfrm>
            <a:off x="1429118" y="2"/>
            <a:ext cx="10762883" cy="1323439"/>
          </a:xfrm>
          <a:prstGeom prst="rect">
            <a:avLst/>
          </a:prstGeom>
          <a:noFill/>
        </p:spPr>
        <p:txBody>
          <a:bodyPr wrap="none" lIns="91440" tIns="45720" rIns="91440" bIns="45720">
            <a:spAutoFit/>
          </a:bodyPr>
          <a:lstStyle/>
          <a:p>
            <a:pPr algn="ctr"/>
            <a:r>
              <a:rPr lang="en-US" sz="4000" b="1" i="1" dirty="0">
                <a:ln w="9525">
                  <a:solidFill>
                    <a:schemeClr val="bg1"/>
                  </a:solidFill>
                  <a:prstDash val="solid"/>
                </a:ln>
                <a:effectLst>
                  <a:outerShdw blurRad="12700" dist="38100" dir="2700000" algn="tl" rotWithShape="0">
                    <a:schemeClr val="bg1">
                      <a:lumMod val="50000"/>
                    </a:schemeClr>
                  </a:outerShdw>
                </a:effectLst>
              </a:rPr>
              <a:t>“ Insert Admin Data Using Postman</a:t>
            </a:r>
          </a:p>
          <a:p>
            <a:pPr algn="ctr"/>
            <a:r>
              <a:rPr lang="en-US" sz="4000" b="1" i="1" dirty="0">
                <a:ln w="9525">
                  <a:solidFill>
                    <a:schemeClr val="bg1"/>
                  </a:solidFill>
                  <a:prstDash val="solid"/>
                </a:ln>
                <a:effectLst>
                  <a:outerShdw blurRad="12700" dist="38100" dir="2700000" algn="tl" rotWithShape="0">
                    <a:schemeClr val="bg1">
                      <a:lumMod val="50000"/>
                    </a:schemeClr>
                  </a:outerShdw>
                </a:effectLst>
              </a:rPr>
              <a:t> </a:t>
            </a:r>
            <a:r>
              <a:rPr lang="en-US" sz="4000" b="1" i="1" dirty="0">
                <a:ln w="9525">
                  <a:solidFill>
                    <a:schemeClr val="bg1"/>
                  </a:solidFill>
                  <a:prstDash val="solid"/>
                </a:ln>
                <a:effectLst>
                  <a:outerShdw blurRad="12700" dist="38100" dir="2700000" algn="tl" rotWithShape="0">
                    <a:schemeClr val="bg1">
                      <a:lumMod val="50000"/>
                    </a:schemeClr>
                  </a:outerShdw>
                </a:effectLst>
                <a:hlinkClick r:id="rId3"/>
              </a:rPr>
              <a:t>http://localhost:8089/api/admin/register</a:t>
            </a:r>
            <a:r>
              <a:rPr lang="en-US" sz="4000" b="1" i="1" dirty="0">
                <a:ln w="9525">
                  <a:solidFill>
                    <a:schemeClr val="bg1"/>
                  </a:solidFill>
                  <a:prstDash val="solid"/>
                </a:ln>
                <a:effectLst>
                  <a:outerShdw blurRad="12700" dist="38100" dir="2700000" algn="tl" rotWithShape="0">
                    <a:schemeClr val="bg1">
                      <a:lumMod val="50000"/>
                    </a:schemeClr>
                  </a:outerShdw>
                </a:effectLst>
              </a:rPr>
              <a:t> ”</a:t>
            </a:r>
            <a:endParaRPr lang="en-IN" sz="40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14707698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6458"/>
          <a:stretch/>
        </p:blipFill>
        <p:spPr>
          <a:xfrm>
            <a:off x="1288471" y="1565564"/>
            <a:ext cx="10058400" cy="5292436"/>
          </a:xfrm>
          <a:prstGeom prst="rect">
            <a:avLst/>
          </a:prstGeom>
        </p:spPr>
      </p:pic>
      <p:sp>
        <p:nvSpPr>
          <p:cNvPr id="4" name="Rectangle 3"/>
          <p:cNvSpPr/>
          <p:nvPr/>
        </p:nvSpPr>
        <p:spPr>
          <a:xfrm>
            <a:off x="0" y="0"/>
            <a:ext cx="12258369" cy="1200329"/>
          </a:xfrm>
          <a:prstGeom prst="rect">
            <a:avLst/>
          </a:prstGeom>
          <a:noFill/>
        </p:spPr>
        <p:txBody>
          <a:bodyPr wrap="square" lIns="91440" tIns="45720" rIns="91440" bIns="45720">
            <a:spAutoFit/>
          </a:bodyPr>
          <a:lstStyle/>
          <a:p>
            <a:pPr algn="ctr"/>
            <a:r>
              <a:rPr lang="en-US" sz="3600" b="1" i="1" dirty="0">
                <a:ln w="9525">
                  <a:solidFill>
                    <a:schemeClr val="bg1"/>
                  </a:solidFill>
                  <a:prstDash val="solid"/>
                </a:ln>
                <a:effectLst>
                  <a:outerShdw blurRad="12700" dist="38100" dir="2700000" algn="tl" rotWithShape="0">
                    <a:schemeClr val="bg1">
                      <a:lumMod val="50000"/>
                    </a:schemeClr>
                  </a:outerShdw>
                </a:effectLst>
              </a:rPr>
              <a:t>“ Retrieve Customer’s Data Using Postman Get Method </a:t>
            </a:r>
          </a:p>
          <a:p>
            <a:pPr algn="ctr"/>
            <a:r>
              <a:rPr lang="en-US" sz="3600" b="1" i="1" dirty="0">
                <a:ln w="9525">
                  <a:solidFill>
                    <a:schemeClr val="bg1"/>
                  </a:solidFill>
                  <a:prstDash val="solid"/>
                </a:ln>
                <a:effectLst>
                  <a:outerShdw blurRad="12700" dist="38100" dir="2700000" algn="tl" rotWithShape="0">
                    <a:schemeClr val="bg1">
                      <a:lumMod val="50000"/>
                    </a:schemeClr>
                  </a:outerShdw>
                </a:effectLst>
                <a:hlinkClick r:id="rId3"/>
              </a:rPr>
              <a:t>http://localhost:8089/api/customers</a:t>
            </a:r>
            <a:r>
              <a:rPr lang="en-US" sz="3600" b="1" i="1" dirty="0">
                <a:ln w="9525">
                  <a:solidFill>
                    <a:schemeClr val="bg1"/>
                  </a:solidFill>
                  <a:prstDash val="solid"/>
                </a:ln>
                <a:effectLst>
                  <a:outerShdw blurRad="12700" dist="38100" dir="2700000" algn="tl" rotWithShape="0">
                    <a:schemeClr val="bg1">
                      <a:lumMod val="50000"/>
                    </a:schemeClr>
                  </a:outerShdw>
                </a:effectLst>
              </a:rPr>
              <a:t> ”</a:t>
            </a:r>
            <a:endParaRPr lang="en-IN" sz="36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406302223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 b="6199"/>
          <a:stretch/>
        </p:blipFill>
        <p:spPr>
          <a:xfrm>
            <a:off x="1306946" y="1547091"/>
            <a:ext cx="10058400" cy="5310909"/>
          </a:xfrm>
          <a:prstGeom prst="rect">
            <a:avLst/>
          </a:prstGeom>
        </p:spPr>
      </p:pic>
      <p:sp>
        <p:nvSpPr>
          <p:cNvPr id="4" name="Rectangle 3"/>
          <p:cNvSpPr/>
          <p:nvPr/>
        </p:nvSpPr>
        <p:spPr>
          <a:xfrm>
            <a:off x="883834" y="0"/>
            <a:ext cx="10670858" cy="1077218"/>
          </a:xfrm>
          <a:prstGeom prst="rect">
            <a:avLst/>
          </a:prstGeom>
          <a:noFill/>
        </p:spPr>
        <p:txBody>
          <a:bodyPr wrap="square" lIns="91440" tIns="45720" rIns="91440" bIns="45720">
            <a:spAutoFit/>
          </a:bodyPr>
          <a:lstStyle/>
          <a:p>
            <a:pPr algn="ctr"/>
            <a:r>
              <a:rPr lang="en-US" sz="3200" b="1" i="1" dirty="0">
                <a:ln w="9525">
                  <a:solidFill>
                    <a:schemeClr val="bg1"/>
                  </a:solidFill>
                  <a:prstDash val="solid"/>
                </a:ln>
                <a:effectLst>
                  <a:outerShdw blurRad="12700" dist="38100" dir="2700000" algn="tl" rotWithShape="0">
                    <a:schemeClr val="bg1">
                      <a:lumMod val="50000"/>
                    </a:schemeClr>
                  </a:outerShdw>
                </a:effectLst>
              </a:rPr>
              <a:t>“ Insert Customer Data Using Postman Post Method </a:t>
            </a:r>
          </a:p>
          <a:p>
            <a:pPr algn="ctr"/>
            <a:r>
              <a:rPr lang="en-US" sz="3200" b="1" i="1" dirty="0">
                <a:ln w="9525">
                  <a:solidFill>
                    <a:schemeClr val="bg1"/>
                  </a:solidFill>
                  <a:prstDash val="solid"/>
                </a:ln>
                <a:effectLst>
                  <a:outerShdw blurRad="12700" dist="38100" dir="2700000" algn="tl" rotWithShape="0">
                    <a:schemeClr val="bg1">
                      <a:lumMod val="50000"/>
                    </a:schemeClr>
                  </a:outerShdw>
                </a:effectLst>
                <a:hlinkClick r:id="rId3"/>
              </a:rPr>
              <a:t>http://localhost:8089/api/customer/register</a:t>
            </a:r>
            <a:r>
              <a:rPr lang="en-US" sz="3200" b="1" i="1" dirty="0">
                <a:ln w="9525">
                  <a:solidFill>
                    <a:schemeClr val="bg1"/>
                  </a:solidFill>
                  <a:prstDash val="solid"/>
                </a:ln>
                <a:effectLst>
                  <a:outerShdw blurRad="12700" dist="38100" dir="2700000" algn="tl" rotWithShape="0">
                    <a:schemeClr val="bg1">
                      <a:lumMod val="50000"/>
                    </a:schemeClr>
                  </a:outerShdw>
                </a:effectLst>
              </a:rPr>
              <a:t> “</a:t>
            </a:r>
            <a:endParaRPr lang="en-IN" sz="32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42845658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6785"/>
          <a:stretch/>
        </p:blipFill>
        <p:spPr>
          <a:xfrm>
            <a:off x="1172392" y="1519381"/>
            <a:ext cx="10058400" cy="5273964"/>
          </a:xfrm>
          <a:prstGeom prst="rect">
            <a:avLst/>
          </a:prstGeom>
        </p:spPr>
      </p:pic>
      <p:sp>
        <p:nvSpPr>
          <p:cNvPr id="4" name="Rectangle 3"/>
          <p:cNvSpPr/>
          <p:nvPr/>
        </p:nvSpPr>
        <p:spPr>
          <a:xfrm>
            <a:off x="130860" y="2"/>
            <a:ext cx="12141465" cy="1200329"/>
          </a:xfrm>
          <a:prstGeom prst="rect">
            <a:avLst/>
          </a:prstGeom>
          <a:noFill/>
        </p:spPr>
        <p:txBody>
          <a:bodyPr wrap="none" lIns="91440" tIns="45720" rIns="91440" bIns="45720">
            <a:spAutoFit/>
          </a:bodyPr>
          <a:lstStyle/>
          <a:p>
            <a:pPr algn="ctr"/>
            <a:r>
              <a:rPr lang="en-US" sz="3600" b="1" i="1" dirty="0">
                <a:ln w="9525">
                  <a:solidFill>
                    <a:schemeClr val="bg1"/>
                  </a:solidFill>
                  <a:prstDash val="solid"/>
                </a:ln>
                <a:effectLst>
                  <a:outerShdw blurRad="12700" dist="38100" dir="2700000" algn="tl" rotWithShape="0">
                    <a:schemeClr val="bg1">
                      <a:lumMod val="50000"/>
                    </a:schemeClr>
                  </a:outerShdw>
                </a:effectLst>
              </a:rPr>
              <a:t> “Update Customer’s Data Using Postman Put Method </a:t>
            </a:r>
          </a:p>
          <a:p>
            <a:pPr algn="ctr"/>
            <a:r>
              <a:rPr lang="en-US" sz="3600" b="1" i="1" dirty="0">
                <a:ln w="9525">
                  <a:solidFill>
                    <a:schemeClr val="bg1"/>
                  </a:solidFill>
                  <a:prstDash val="solid"/>
                </a:ln>
                <a:effectLst>
                  <a:outerShdw blurRad="12700" dist="38100" dir="2700000" algn="tl" rotWithShape="0">
                    <a:schemeClr val="bg1">
                      <a:lumMod val="50000"/>
                    </a:schemeClr>
                  </a:outerShdw>
                </a:effectLst>
                <a:hlinkClick r:id="rId3"/>
              </a:rPr>
              <a:t>http://localhost:8089/api/customer/{id}</a:t>
            </a:r>
            <a:r>
              <a:rPr lang="en-US" sz="3600" b="1" i="1" dirty="0">
                <a:ln w="9525">
                  <a:solidFill>
                    <a:schemeClr val="bg1"/>
                  </a:solidFill>
                  <a:prstDash val="solid"/>
                </a:ln>
                <a:effectLst>
                  <a:outerShdw blurRad="12700" dist="38100" dir="2700000" algn="tl" rotWithShape="0">
                    <a:schemeClr val="bg1">
                      <a:lumMod val="50000"/>
                    </a:schemeClr>
                  </a:outerShdw>
                </a:effectLst>
              </a:rPr>
              <a:t> “</a:t>
            </a:r>
            <a:endParaRPr lang="en-IN" sz="36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407309265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6295"/>
          <a:stretch/>
        </p:blipFill>
        <p:spPr>
          <a:xfrm>
            <a:off x="1116973" y="1477818"/>
            <a:ext cx="10058400" cy="5301673"/>
          </a:xfrm>
          <a:prstGeom prst="rect">
            <a:avLst/>
          </a:prstGeom>
        </p:spPr>
      </p:pic>
      <p:sp>
        <p:nvSpPr>
          <p:cNvPr id="4" name="Rectangle 3"/>
          <p:cNvSpPr/>
          <p:nvPr/>
        </p:nvSpPr>
        <p:spPr>
          <a:xfrm>
            <a:off x="408865" y="0"/>
            <a:ext cx="11474616" cy="1077218"/>
          </a:xfrm>
          <a:prstGeom prst="rect">
            <a:avLst/>
          </a:prstGeom>
          <a:noFill/>
        </p:spPr>
        <p:txBody>
          <a:bodyPr wrap="none" lIns="91440" tIns="45720" rIns="91440" bIns="45720">
            <a:spAutoFit/>
          </a:bodyPr>
          <a:lstStyle/>
          <a:p>
            <a:pPr algn="ctr"/>
            <a:r>
              <a:rPr lang="en-US" sz="3200" b="1" i="1" dirty="0">
                <a:ln w="9525">
                  <a:solidFill>
                    <a:schemeClr val="bg1"/>
                  </a:solidFill>
                  <a:prstDash val="solid"/>
                </a:ln>
                <a:effectLst>
                  <a:outerShdw blurRad="12700" dist="38100" dir="2700000" algn="tl" rotWithShape="0">
                    <a:schemeClr val="bg1">
                      <a:lumMod val="50000"/>
                    </a:schemeClr>
                  </a:outerShdw>
                </a:effectLst>
              </a:rPr>
              <a:t> “ Delete Customer’s Data Using Postman Delete Method </a:t>
            </a:r>
          </a:p>
          <a:p>
            <a:pPr algn="ctr"/>
            <a:r>
              <a:rPr lang="en-US" sz="3200" b="1" i="1" dirty="0">
                <a:ln w="9525">
                  <a:solidFill>
                    <a:schemeClr val="bg1"/>
                  </a:solidFill>
                  <a:prstDash val="solid"/>
                </a:ln>
                <a:effectLst>
                  <a:outerShdw blurRad="12700" dist="38100" dir="2700000" algn="tl" rotWithShape="0">
                    <a:schemeClr val="bg1">
                      <a:lumMod val="50000"/>
                    </a:schemeClr>
                  </a:outerShdw>
                </a:effectLst>
                <a:hlinkClick r:id="rId3"/>
              </a:rPr>
              <a:t>http://localhost:8089/api/customer/{id}</a:t>
            </a:r>
            <a:r>
              <a:rPr lang="en-US" sz="3200" b="1" i="1" dirty="0">
                <a:ln w="9525">
                  <a:solidFill>
                    <a:schemeClr val="bg1"/>
                  </a:solidFill>
                  <a:prstDash val="solid"/>
                </a:ln>
                <a:effectLst>
                  <a:outerShdw blurRad="12700" dist="38100" dir="2700000" algn="tl" rotWithShape="0">
                    <a:schemeClr val="bg1">
                      <a:lumMod val="50000"/>
                    </a:schemeClr>
                  </a:outerShdw>
                </a:effectLst>
              </a:rPr>
              <a:t> “</a:t>
            </a:r>
            <a:endParaRPr lang="en-IN" sz="32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46584368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3774" y="1496292"/>
            <a:ext cx="10363826" cy="4294908"/>
          </a:xfrm>
        </p:spPr>
        <p:txBody>
          <a:bodyPr>
            <a:noAutofit/>
          </a:bodyPr>
          <a:lstStyle/>
          <a:p>
            <a:pPr>
              <a:buFont typeface="Wingdings" panose="05000000000000000000" pitchFamily="2" charset="2"/>
              <a:buChar char="Ø"/>
            </a:pPr>
            <a:r>
              <a:rPr lang="en-US" cap="none" dirty="0" smtClean="0">
                <a:solidFill>
                  <a:schemeClr val="tx1">
                    <a:lumMod val="75000"/>
                    <a:lumOff val="25000"/>
                  </a:schemeClr>
                </a:solidFill>
                <a:latin typeface="Arial" panose="020B0604020202020204" pitchFamily="34" charset="0"/>
                <a:cs typeface="Arial" panose="020B0604020202020204" pitchFamily="34" charset="0"/>
              </a:rPr>
              <a:t>Clients can order whenever they want to order.</a:t>
            </a:r>
          </a:p>
          <a:p>
            <a:pPr>
              <a:buFont typeface="Wingdings" panose="05000000000000000000" pitchFamily="2" charset="2"/>
              <a:buChar char="Ø"/>
            </a:pPr>
            <a:endParaRPr lang="en-US" cap="none" dirty="0" smtClean="0">
              <a:solidFill>
                <a:schemeClr val="tx1">
                  <a:lumMod val="75000"/>
                  <a:lumOff val="25000"/>
                </a:schemeClr>
              </a:solidFill>
              <a:latin typeface="Arial" panose="020B0604020202020204" pitchFamily="34" charset="0"/>
              <a:cs typeface="Arial" panose="020B0604020202020204" pitchFamily="34" charset="0"/>
            </a:endParaRPr>
          </a:p>
          <a:p>
            <a:pPr>
              <a:buFont typeface="Wingdings" panose="05000000000000000000" pitchFamily="2" charset="2"/>
              <a:buChar char="Ø"/>
            </a:pPr>
            <a:r>
              <a:rPr lang="en-US" cap="none" dirty="0" smtClean="0">
                <a:solidFill>
                  <a:schemeClr val="tx1">
                    <a:lumMod val="75000"/>
                    <a:lumOff val="25000"/>
                  </a:schemeClr>
                </a:solidFill>
                <a:latin typeface="Arial" panose="020B0604020202020204" pitchFamily="34" charset="0"/>
                <a:cs typeface="Arial" panose="020B0604020202020204" pitchFamily="34" charset="0"/>
              </a:rPr>
              <a:t>Makes the ordering process easier.</a:t>
            </a:r>
          </a:p>
          <a:p>
            <a:pPr>
              <a:buFont typeface="Wingdings" panose="05000000000000000000" pitchFamily="2" charset="2"/>
              <a:buChar char="Ø"/>
            </a:pPr>
            <a:endParaRPr lang="en-US" cap="none" dirty="0" smtClean="0">
              <a:solidFill>
                <a:schemeClr val="tx1">
                  <a:lumMod val="75000"/>
                  <a:lumOff val="25000"/>
                </a:schemeClr>
              </a:solidFill>
              <a:latin typeface="Arial" panose="020B0604020202020204" pitchFamily="34" charset="0"/>
              <a:cs typeface="Arial" panose="020B0604020202020204" pitchFamily="34" charset="0"/>
            </a:endParaRPr>
          </a:p>
          <a:p>
            <a:pPr>
              <a:buFont typeface="Wingdings" panose="05000000000000000000" pitchFamily="2" charset="2"/>
              <a:buChar char="Ø"/>
            </a:pPr>
            <a:r>
              <a:rPr lang="en-US" cap="none" dirty="0" smtClean="0">
                <a:solidFill>
                  <a:schemeClr val="tx1">
                    <a:lumMod val="75000"/>
                    <a:lumOff val="25000"/>
                  </a:schemeClr>
                </a:solidFill>
                <a:latin typeface="Arial" panose="020B0604020202020204" pitchFamily="34" charset="0"/>
                <a:cs typeface="Arial" panose="020B0604020202020204" pitchFamily="34" charset="0"/>
              </a:rPr>
              <a:t>Customer’s satisfaction.</a:t>
            </a:r>
          </a:p>
          <a:p>
            <a:pPr>
              <a:buFont typeface="Wingdings" panose="05000000000000000000" pitchFamily="2" charset="2"/>
              <a:buChar char="Ø"/>
            </a:pPr>
            <a:endParaRPr lang="en-US" cap="none" dirty="0" smtClean="0">
              <a:solidFill>
                <a:schemeClr val="tx1">
                  <a:lumMod val="75000"/>
                  <a:lumOff val="25000"/>
                </a:schemeClr>
              </a:solidFill>
              <a:latin typeface="Arial" panose="020B0604020202020204" pitchFamily="34" charset="0"/>
              <a:cs typeface="Arial" panose="020B0604020202020204" pitchFamily="34" charset="0"/>
            </a:endParaRPr>
          </a:p>
          <a:p>
            <a:pPr>
              <a:buFont typeface="Wingdings" panose="05000000000000000000" pitchFamily="2" charset="2"/>
              <a:buChar char="Ø"/>
            </a:pPr>
            <a:r>
              <a:rPr lang="en-US" cap="none" dirty="0" smtClean="0">
                <a:solidFill>
                  <a:schemeClr val="tx1">
                    <a:lumMod val="75000"/>
                    <a:lumOff val="25000"/>
                  </a:schemeClr>
                </a:solidFill>
                <a:latin typeface="Arial" panose="020B0604020202020204" pitchFamily="34" charset="0"/>
                <a:cs typeface="Arial" panose="020B0604020202020204" pitchFamily="34" charset="0"/>
              </a:rPr>
              <a:t>The convenience of mobile ordering.</a:t>
            </a:r>
          </a:p>
          <a:p>
            <a:pPr>
              <a:buFont typeface="Wingdings" panose="05000000000000000000" pitchFamily="2" charset="2"/>
              <a:buChar char="Ø"/>
            </a:pPr>
            <a:endParaRPr lang="en-US" cap="none" dirty="0" smtClean="0">
              <a:solidFill>
                <a:schemeClr val="tx1">
                  <a:lumMod val="75000"/>
                  <a:lumOff val="25000"/>
                </a:schemeClr>
              </a:solidFill>
              <a:latin typeface="Arial" panose="020B0604020202020204" pitchFamily="34" charset="0"/>
              <a:cs typeface="Arial" panose="020B0604020202020204" pitchFamily="34" charset="0"/>
            </a:endParaRPr>
          </a:p>
          <a:p>
            <a:pPr>
              <a:buFont typeface="Wingdings" panose="05000000000000000000" pitchFamily="2" charset="2"/>
              <a:buChar char="Ø"/>
            </a:pPr>
            <a:r>
              <a:rPr lang="en-US" cap="none" dirty="0" smtClean="0">
                <a:solidFill>
                  <a:schemeClr val="tx1">
                    <a:lumMod val="75000"/>
                    <a:lumOff val="25000"/>
                  </a:schemeClr>
                </a:solidFill>
                <a:latin typeface="Arial" panose="020B0604020202020204" pitchFamily="34" charset="0"/>
                <a:cs typeface="Arial" panose="020B0604020202020204" pitchFamily="34" charset="0"/>
              </a:rPr>
              <a:t>No more waiting in long queues to place an order.</a:t>
            </a:r>
          </a:p>
          <a:p>
            <a:pPr>
              <a:buFont typeface="Wingdings" panose="05000000000000000000" pitchFamily="2" charset="2"/>
              <a:buChar char="Ø"/>
            </a:pPr>
            <a:endParaRPr lang="en-US" cap="none" dirty="0" smtClean="0">
              <a:solidFill>
                <a:schemeClr val="tx1">
                  <a:lumMod val="75000"/>
                  <a:lumOff val="25000"/>
                </a:schemeClr>
              </a:solidFill>
              <a:latin typeface="Arial" panose="020B0604020202020204" pitchFamily="34" charset="0"/>
              <a:cs typeface="Arial" panose="020B0604020202020204" pitchFamily="34" charset="0"/>
            </a:endParaRPr>
          </a:p>
          <a:p>
            <a:pPr>
              <a:buFont typeface="Wingdings" panose="05000000000000000000" pitchFamily="2" charset="2"/>
              <a:buChar char="Ø"/>
            </a:pPr>
            <a:r>
              <a:rPr lang="en-US" cap="none" dirty="0" smtClean="0">
                <a:solidFill>
                  <a:schemeClr val="tx1">
                    <a:lumMod val="75000"/>
                    <a:lumOff val="25000"/>
                  </a:schemeClr>
                </a:solidFill>
                <a:latin typeface="Arial" panose="020B0604020202020204" pitchFamily="34" charset="0"/>
                <a:cs typeface="Arial" panose="020B0604020202020204" pitchFamily="34" charset="0"/>
              </a:rPr>
              <a:t>Fresh and healthy.</a:t>
            </a:r>
          </a:p>
          <a:p>
            <a:pPr>
              <a:buFont typeface="Wingdings" panose="05000000000000000000" pitchFamily="2" charset="2"/>
              <a:buChar char="Ø"/>
            </a:pPr>
            <a:endParaRPr lang="en-IN" cap="none" dirty="0" smtClean="0">
              <a:solidFill>
                <a:schemeClr val="tx1">
                  <a:lumMod val="75000"/>
                  <a:lumOff val="25000"/>
                </a:schemeClr>
              </a:solidFill>
              <a:latin typeface="Arial" panose="020B0604020202020204" pitchFamily="34" charset="0"/>
              <a:cs typeface="Arial" panose="020B0604020202020204" pitchFamily="34" charset="0"/>
            </a:endParaRPr>
          </a:p>
          <a:p>
            <a:endParaRPr lang="en-IN" cap="none"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Rectangle 3"/>
          <p:cNvSpPr/>
          <p:nvPr/>
        </p:nvSpPr>
        <p:spPr>
          <a:xfrm>
            <a:off x="3382453" y="67119"/>
            <a:ext cx="5907386" cy="1015663"/>
          </a:xfrm>
          <a:prstGeom prst="rect">
            <a:avLst/>
          </a:prstGeom>
          <a:noFill/>
        </p:spPr>
        <p:txBody>
          <a:bodyPr wrap="none" lIns="91440" tIns="45720" rIns="91440" bIns="45720">
            <a:spAutoFit/>
          </a:bodyPr>
          <a:lstStyle/>
          <a:p>
            <a:pPr algn="ctr"/>
            <a:r>
              <a:rPr lang="en-US" sz="6000" b="1" i="1" dirty="0">
                <a:ln w="9525">
                  <a:solidFill>
                    <a:schemeClr val="bg1"/>
                  </a:solidFill>
                  <a:prstDash val="solid"/>
                </a:ln>
                <a:effectLst>
                  <a:outerShdw blurRad="12700" dist="38100" dir="2700000" algn="tl" rotWithShape="0">
                    <a:schemeClr val="bg1">
                      <a:lumMod val="50000"/>
                    </a:schemeClr>
                  </a:outerShdw>
                </a:effectLst>
              </a:rPr>
              <a:t>“ Advantages ”</a:t>
            </a:r>
            <a:endParaRPr lang="en-IN" sz="60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5948" y="1082782"/>
            <a:ext cx="5227782" cy="5263896"/>
          </a:xfrm>
          <a:prstGeom prst="rect">
            <a:avLst/>
          </a:prstGeom>
        </p:spPr>
      </p:pic>
    </p:spTree>
    <p:extLst>
      <p:ext uri="{BB962C8B-B14F-4D97-AF65-F5344CB8AC3E}">
        <p14:creationId xmlns:p14="http://schemas.microsoft.com/office/powerpoint/2010/main" val="169989689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5782" y="1291058"/>
            <a:ext cx="10363826" cy="4195342"/>
          </a:xfrm>
        </p:spPr>
        <p:txBody>
          <a:bodyPr>
            <a:normAutofit/>
          </a:bodyPr>
          <a:lstStyle/>
          <a:p>
            <a:pPr>
              <a:buFont typeface="Wingdings" panose="05000000000000000000" pitchFamily="2" charset="2"/>
              <a:buChar char="§"/>
            </a:pPr>
            <a:endParaRPr lang="en-US" cap="none" dirty="0" smtClean="0">
              <a:solidFill>
                <a:schemeClr val="tx1">
                  <a:lumMod val="75000"/>
                  <a:lumOff val="25000"/>
                </a:schemeClr>
              </a:solidFill>
              <a:latin typeface="Arial" panose="020B0604020202020204" pitchFamily="34" charset="0"/>
              <a:cs typeface="Arial" panose="020B0604020202020204" pitchFamily="34" charset="0"/>
            </a:endParaRPr>
          </a:p>
          <a:p>
            <a:pPr>
              <a:buFont typeface="Wingdings" panose="05000000000000000000" pitchFamily="2" charset="2"/>
              <a:buChar char="§"/>
            </a:pPr>
            <a:r>
              <a:rPr lang="en-US" cap="none" dirty="0" smtClean="0">
                <a:solidFill>
                  <a:schemeClr val="tx1">
                    <a:lumMod val="75000"/>
                    <a:lumOff val="25000"/>
                  </a:schemeClr>
                </a:solidFill>
                <a:latin typeface="Arial" panose="020B0604020202020204" pitchFamily="34" charset="0"/>
                <a:cs typeface="Arial" panose="020B0604020202020204" pitchFamily="34" charset="0"/>
              </a:rPr>
              <a:t>Finally, in the FRESH-MART , we have a system where users order the item according to the wish given by the filters he/she  chooses and specify the no, of it and makes the payment.</a:t>
            </a:r>
          </a:p>
          <a:p>
            <a:pPr>
              <a:buFont typeface="Wingdings" panose="05000000000000000000" pitchFamily="2" charset="2"/>
              <a:buChar char="§"/>
            </a:pPr>
            <a:r>
              <a:rPr lang="en-US" cap="none" dirty="0" smtClean="0">
                <a:solidFill>
                  <a:schemeClr val="tx1">
                    <a:lumMod val="75000"/>
                    <a:lumOff val="25000"/>
                  </a:schemeClr>
                </a:solidFill>
                <a:latin typeface="Arial" panose="020B0604020202020204" pitchFamily="34" charset="0"/>
                <a:cs typeface="Arial" panose="020B0604020202020204" pitchFamily="34" charset="0"/>
              </a:rPr>
              <a:t>He/she gets the order as staff picks out the items from the racks and give to the user. </a:t>
            </a:r>
          </a:p>
          <a:p>
            <a:pPr>
              <a:buFont typeface="Wingdings" panose="05000000000000000000" pitchFamily="2" charset="2"/>
              <a:buChar char="§"/>
            </a:pPr>
            <a:r>
              <a:rPr lang="en-US" cap="none" dirty="0" smtClean="0">
                <a:solidFill>
                  <a:schemeClr val="tx1">
                    <a:lumMod val="75000"/>
                    <a:lumOff val="25000"/>
                  </a:schemeClr>
                </a:solidFill>
                <a:latin typeface="Arial" panose="020B0604020202020204" pitchFamily="34" charset="0"/>
                <a:cs typeface="Arial" panose="020B0604020202020204" pitchFamily="34" charset="0"/>
              </a:rPr>
              <a:t>Admin assigns the staff to the racks. </a:t>
            </a:r>
          </a:p>
          <a:p>
            <a:pPr>
              <a:buFont typeface="Wingdings" panose="05000000000000000000" pitchFamily="2" charset="2"/>
              <a:buChar char="§"/>
            </a:pPr>
            <a:r>
              <a:rPr lang="en-US" cap="none" dirty="0" smtClean="0">
                <a:solidFill>
                  <a:schemeClr val="tx1">
                    <a:lumMod val="75000"/>
                    <a:lumOff val="25000"/>
                  </a:schemeClr>
                </a:solidFill>
                <a:latin typeface="Arial" panose="020B0604020202020204" pitchFamily="34" charset="0"/>
                <a:cs typeface="Arial" panose="020B0604020202020204" pitchFamily="34" charset="0"/>
              </a:rPr>
              <a:t>In the analyzes, the profit and gain and booking for the customers.</a:t>
            </a:r>
            <a:endParaRPr lang="en-IN" cap="none" dirty="0" smtClean="0">
              <a:solidFill>
                <a:schemeClr val="tx1">
                  <a:lumMod val="75000"/>
                  <a:lumOff val="25000"/>
                </a:schemeClr>
              </a:solidFill>
              <a:latin typeface="Arial" panose="020B0604020202020204" pitchFamily="34" charset="0"/>
              <a:cs typeface="Arial" panose="020B0604020202020204" pitchFamily="34" charset="0"/>
            </a:endParaRPr>
          </a:p>
          <a:p>
            <a:pPr>
              <a:buFont typeface="Wingdings" panose="05000000000000000000" pitchFamily="2" charset="2"/>
              <a:buChar char="§"/>
            </a:pPr>
            <a:endParaRPr lang="en-IN" cap="none" dirty="0" smtClean="0">
              <a:solidFill>
                <a:schemeClr val="tx1">
                  <a:lumMod val="75000"/>
                  <a:lumOff val="25000"/>
                </a:schemeClr>
              </a:solidFill>
              <a:latin typeface="Arial" panose="020B0604020202020204" pitchFamily="34" charset="0"/>
              <a:cs typeface="Arial" panose="020B0604020202020204" pitchFamily="34" charset="0"/>
            </a:endParaRPr>
          </a:p>
          <a:p>
            <a:pPr>
              <a:buFont typeface="Wingdings" panose="05000000000000000000" pitchFamily="2" charset="2"/>
              <a:buChar char="§"/>
            </a:pPr>
            <a:endParaRPr lang="en-IN" cap="none"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0620" y="4031164"/>
            <a:ext cx="2078181" cy="2428148"/>
          </a:xfrm>
          <a:prstGeom prst="rect">
            <a:avLst/>
          </a:prstGeom>
        </p:spPr>
      </p:pic>
      <p:sp>
        <p:nvSpPr>
          <p:cNvPr id="5" name="Rectangle 4"/>
          <p:cNvSpPr/>
          <p:nvPr/>
        </p:nvSpPr>
        <p:spPr>
          <a:xfrm>
            <a:off x="3382453" y="104065"/>
            <a:ext cx="5519461" cy="1015663"/>
          </a:xfrm>
          <a:prstGeom prst="rect">
            <a:avLst/>
          </a:prstGeom>
          <a:noFill/>
        </p:spPr>
        <p:txBody>
          <a:bodyPr wrap="none" lIns="91440" tIns="45720" rIns="91440" bIns="45720">
            <a:spAutoFit/>
          </a:bodyPr>
          <a:lstStyle/>
          <a:p>
            <a:pPr algn="ctr"/>
            <a:r>
              <a:rPr lang="en-US" sz="6000" b="1" i="1" dirty="0">
                <a:ln w="9525">
                  <a:solidFill>
                    <a:schemeClr val="bg1"/>
                  </a:solidFill>
                  <a:prstDash val="solid"/>
                </a:ln>
                <a:effectLst>
                  <a:outerShdw blurRad="12700" dist="38100" dir="2700000" algn="tl" rotWithShape="0">
                    <a:schemeClr val="bg1">
                      <a:lumMod val="50000"/>
                    </a:schemeClr>
                  </a:outerShdw>
                </a:effectLst>
              </a:rPr>
              <a:t>“ Conclusion ”</a:t>
            </a:r>
            <a:endParaRPr lang="en-IN" sz="60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6330" y="4031164"/>
            <a:ext cx="2004290" cy="242814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8802" y="4031165"/>
            <a:ext cx="2004290" cy="2428148"/>
          </a:xfrm>
          <a:prstGeom prst="rect">
            <a:avLst/>
          </a:prstGeom>
        </p:spPr>
      </p:pic>
    </p:spTree>
    <p:extLst>
      <p:ext uri="{BB962C8B-B14F-4D97-AF65-F5344CB8AC3E}">
        <p14:creationId xmlns:p14="http://schemas.microsoft.com/office/powerpoint/2010/main" val="52731740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8749373" y="316660"/>
            <a:ext cx="2232248" cy="194421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1593" y="2260876"/>
            <a:ext cx="2613891" cy="277365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7506" y="2260876"/>
            <a:ext cx="2570661" cy="277365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722" y="2260876"/>
            <a:ext cx="2613891" cy="2773652"/>
          </a:xfrm>
          <a:prstGeom prst="rect">
            <a:avLst/>
          </a:prstGeom>
        </p:spPr>
      </p:pic>
      <p:sp>
        <p:nvSpPr>
          <p:cNvPr id="6" name="Rectangle 5"/>
          <p:cNvSpPr/>
          <p:nvPr/>
        </p:nvSpPr>
        <p:spPr>
          <a:xfrm>
            <a:off x="1278631" y="316660"/>
            <a:ext cx="7447873" cy="1323439"/>
          </a:xfrm>
          <a:prstGeom prst="rect">
            <a:avLst/>
          </a:prstGeom>
          <a:noFill/>
          <a:effectLst>
            <a:outerShdw blurRad="50800" dist="38100" dir="5400000" algn="t" rotWithShape="0">
              <a:prstClr val="black">
                <a:alpha val="40000"/>
              </a:prstClr>
            </a:outerShdw>
          </a:effectLst>
          <a:scene3d>
            <a:camera prst="isometricOffAxis1Right"/>
            <a:lightRig rig="threePt" dir="t"/>
          </a:scene3d>
        </p:spPr>
        <p:txBody>
          <a:bodyPr wrap="none" lIns="91440" tIns="45720" rIns="91440" bIns="45720">
            <a:spAutoFit/>
          </a:bodyPr>
          <a:lstStyle/>
          <a:p>
            <a:pPr algn="ctr"/>
            <a:r>
              <a:rPr lang="en-US" sz="8000" b="1" i="1" dirty="0">
                <a:ln w="0"/>
                <a:gradFill>
                  <a:gsLst>
                    <a:gs pos="21000">
                      <a:srgbClr val="53575C"/>
                    </a:gs>
                    <a:gs pos="88000">
                      <a:srgbClr val="C5C7CA"/>
                    </a:gs>
                  </a:gsLst>
                  <a:lin ang="5400000"/>
                </a:gradFill>
                <a:effectLst>
                  <a:outerShdw blurRad="38100" dist="38100" dir="2700000" algn="tl">
                    <a:srgbClr val="000000">
                      <a:alpha val="43137"/>
                    </a:srgbClr>
                  </a:outerShdw>
                </a:effectLst>
              </a:rPr>
              <a:t>“ Thank You.. ”</a:t>
            </a:r>
            <a:endParaRPr lang="en-IN" sz="8000" b="1" dirty="0">
              <a:ln w="0"/>
              <a:gradFill>
                <a:gsLst>
                  <a:gs pos="21000">
                    <a:srgbClr val="53575C"/>
                  </a:gs>
                  <a:gs pos="88000">
                    <a:srgbClr val="C5C7CA"/>
                  </a:gs>
                </a:gsLst>
                <a:lin ang="5400000"/>
              </a:gradFill>
              <a:effectLst>
                <a:outerShdw blurRad="38100" dist="38100" dir="2700000" algn="tl">
                  <a:srgbClr val="000000">
                    <a:alpha val="43137"/>
                  </a:srgbClr>
                </a:outerShdw>
              </a:effectLst>
            </a:endParaRPr>
          </a:p>
        </p:txBody>
      </p:sp>
      <p:sp>
        <p:nvSpPr>
          <p:cNvPr id="7" name="Rectangle 6"/>
          <p:cNvSpPr/>
          <p:nvPr/>
        </p:nvSpPr>
        <p:spPr>
          <a:xfrm>
            <a:off x="6778192" y="5034530"/>
            <a:ext cx="5489003" cy="1015663"/>
          </a:xfrm>
          <a:prstGeom prst="rect">
            <a:avLst/>
          </a:prstGeom>
          <a:noFill/>
          <a:effectLst>
            <a:outerShdw blurRad="50800" dist="38100" dir="5400000" algn="t" rotWithShape="0">
              <a:prstClr val="black">
                <a:alpha val="40000"/>
              </a:prstClr>
            </a:outerShdw>
          </a:effectLst>
          <a:scene3d>
            <a:camera prst="isometricOffAxis1Right"/>
            <a:lightRig rig="threePt" dir="t"/>
          </a:scene3d>
        </p:spPr>
        <p:txBody>
          <a:bodyPr wrap="none" lIns="91440" tIns="45720" rIns="91440" bIns="45720">
            <a:spAutoFit/>
          </a:bodyPr>
          <a:lstStyle/>
          <a:p>
            <a:pPr algn="ctr"/>
            <a:r>
              <a:rPr lang="en-US" sz="6000" b="1" i="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Visit Again..”</a:t>
            </a:r>
            <a:endParaRPr lang="en-IN" sz="6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39855716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arrots">
            <a:extLst>
              <a:ext uri="{FF2B5EF4-FFF2-40B4-BE49-F238E27FC236}">
                <a16:creationId xmlns="" xmlns:a16="http://schemas.microsoft.com/office/drawing/2014/main" id="{BF2128BA-4DEB-F44E-AEEA-6551A932B9B6}"/>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r="-2"/>
          <a:stretch/>
        </p:blipFill>
        <p:spPr>
          <a:xfrm>
            <a:off x="458369" y="1799466"/>
            <a:ext cx="2766259" cy="2181430"/>
          </a:xfrm>
          <a:prstGeom prst="rect">
            <a:avLst/>
          </a:prstGeom>
        </p:spPr>
      </p:pic>
      <p:pic>
        <p:nvPicPr>
          <p:cNvPr id="8"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10666" y="1799396"/>
            <a:ext cx="5372360" cy="4352022"/>
          </a:xfrm>
        </p:spPr>
      </p:pic>
      <p:pic>
        <p:nvPicPr>
          <p:cNvPr id="6" name="Picture 5" descr="mushrooms">
            <a:extLst>
              <a:ext uri="{FF2B5EF4-FFF2-40B4-BE49-F238E27FC236}">
                <a16:creationId xmlns="" xmlns:a16="http://schemas.microsoft.com/office/drawing/2014/main" id="{D97B32EE-3A4B-2F49-A7F1-929098AB011B}"/>
              </a:ext>
            </a:extLst>
          </p:cNvPr>
          <p:cNvPicPr>
            <a:picLocks noChangeAspect="1"/>
          </p:cNvPicPr>
          <p:nvPr/>
        </p:nvPicPr>
        <p:blipFill rotWithShape="1">
          <a:blip r:embed="rId4">
            <a:extLst>
              <a:ext uri="{28A0092B-C50C-407E-A947-70E740481C1C}">
                <a14:useLocalDpi xmlns:a14="http://schemas.microsoft.com/office/drawing/2010/main" val="0"/>
              </a:ext>
            </a:extLst>
          </a:blip>
          <a:srcRect r="-2"/>
          <a:stretch/>
        </p:blipFill>
        <p:spPr>
          <a:xfrm>
            <a:off x="3224630" y="1799421"/>
            <a:ext cx="2996169" cy="2181477"/>
          </a:xfrm>
          <a:prstGeom prst="rect">
            <a:avLst/>
          </a:prstGeom>
        </p:spPr>
      </p:pic>
      <p:pic>
        <p:nvPicPr>
          <p:cNvPr id="7" name="Picture 6" descr="tomatoes and baby tomatoes">
            <a:extLst>
              <a:ext uri="{FF2B5EF4-FFF2-40B4-BE49-F238E27FC236}">
                <a16:creationId xmlns="" xmlns:a16="http://schemas.microsoft.com/office/drawing/2014/main" id="{125DEDD5-30B7-4040-BAD5-B964E0635F9B}"/>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458369" y="3975407"/>
            <a:ext cx="5752297" cy="2170545"/>
          </a:xfrm>
          <a:prstGeom prst="rect">
            <a:avLst/>
          </a:prstGeom>
        </p:spPr>
      </p:pic>
      <p:sp>
        <p:nvSpPr>
          <p:cNvPr id="3" name="Rectangle 2"/>
          <p:cNvSpPr/>
          <p:nvPr/>
        </p:nvSpPr>
        <p:spPr>
          <a:xfrm>
            <a:off x="1363966" y="104063"/>
            <a:ext cx="10424650" cy="923330"/>
          </a:xfrm>
          <a:prstGeom prst="rect">
            <a:avLst/>
          </a:prstGeom>
          <a:noFill/>
        </p:spPr>
        <p:txBody>
          <a:bodyPr wrap="none" lIns="91440" tIns="45720" rIns="91440" bIns="45720">
            <a:spAutoFit/>
          </a:bodyPr>
          <a:lstStyle/>
          <a:p>
            <a:pPr algn="ctr"/>
            <a:r>
              <a:rPr lang="en-US" sz="5400" b="1" i="1" dirty="0">
                <a:ln w="9525">
                  <a:solidFill>
                    <a:schemeClr val="bg1"/>
                  </a:solidFill>
                  <a:prstDash val="solid"/>
                </a:ln>
                <a:effectLst>
                  <a:outerShdw blurRad="12700" dist="38100" dir="2700000" algn="tl" rotWithShape="0">
                    <a:schemeClr val="bg1">
                      <a:lumMod val="50000"/>
                    </a:schemeClr>
                  </a:outerShdw>
                </a:effectLst>
              </a:rPr>
              <a:t>“ Back-End Technology Used ”</a:t>
            </a:r>
            <a:endParaRPr lang="en-IN" sz="54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1797455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967493" y="2020732"/>
            <a:ext cx="4313237" cy="4130686"/>
          </a:xfrm>
        </p:spPr>
      </p:pic>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80730" y="2020733"/>
            <a:ext cx="4621901" cy="4130687"/>
          </a:xfrm>
        </p:spPr>
      </p:pic>
      <p:sp>
        <p:nvSpPr>
          <p:cNvPr id="3" name="Rectangle 2"/>
          <p:cNvSpPr/>
          <p:nvPr/>
        </p:nvSpPr>
        <p:spPr>
          <a:xfrm>
            <a:off x="1434156" y="340019"/>
            <a:ext cx="10339690" cy="923330"/>
          </a:xfrm>
          <a:prstGeom prst="rect">
            <a:avLst/>
          </a:prstGeom>
          <a:noFill/>
        </p:spPr>
        <p:txBody>
          <a:bodyPr wrap="none" lIns="91440" tIns="45720" rIns="91440" bIns="45720">
            <a:spAutoFit/>
          </a:bodyPr>
          <a:lstStyle/>
          <a:p>
            <a:pPr algn="ctr"/>
            <a:r>
              <a:rPr lang="en-US" sz="5400" b="1" i="1" dirty="0">
                <a:ln w="9525">
                  <a:solidFill>
                    <a:schemeClr val="bg1"/>
                  </a:solidFill>
                  <a:prstDash val="solid"/>
                </a:ln>
                <a:effectLst>
                  <a:outerShdw blurRad="12700" dist="38100" dir="2700000" algn="tl" rotWithShape="0">
                    <a:schemeClr val="bg1">
                      <a:lumMod val="50000"/>
                    </a:schemeClr>
                  </a:outerShdw>
                </a:effectLst>
              </a:rPr>
              <a:t>“ Front-End Technology Used ”</a:t>
            </a:r>
            <a:endParaRPr lang="en-IN" sz="54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92663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819566" y="1969930"/>
            <a:ext cx="5354781" cy="3424107"/>
          </a:xfrm>
        </p:spPr>
        <p:txBody>
          <a:bodyPr/>
          <a:lstStyle/>
          <a:p>
            <a:r>
              <a:rPr lang="en-US" b="1" dirty="0" smtClean="0">
                <a:solidFill>
                  <a:schemeClr val="tx1">
                    <a:lumMod val="75000"/>
                    <a:lumOff val="25000"/>
                  </a:schemeClr>
                </a:solidFill>
              </a:rPr>
              <a:t>Hardware configuration :</a:t>
            </a:r>
          </a:p>
          <a:p>
            <a:endParaRPr lang="en-US" b="1" dirty="0" smtClean="0">
              <a:solidFill>
                <a:schemeClr val="tx1">
                  <a:lumMod val="75000"/>
                  <a:lumOff val="25000"/>
                </a:schemeClr>
              </a:solidFill>
            </a:endParaRPr>
          </a:p>
          <a:p>
            <a:pPr marL="0" indent="0">
              <a:buNone/>
            </a:pPr>
            <a:r>
              <a:rPr lang="en-US" cap="none" dirty="0" smtClean="0">
                <a:solidFill>
                  <a:schemeClr val="tx1">
                    <a:lumMod val="75000"/>
                    <a:lumOff val="25000"/>
                  </a:schemeClr>
                </a:solidFill>
              </a:rPr>
              <a:t>1. Processor : Pentium-IV.</a:t>
            </a:r>
            <a:endParaRPr lang="en-IN" cap="none" dirty="0" smtClean="0">
              <a:solidFill>
                <a:schemeClr val="tx1">
                  <a:lumMod val="75000"/>
                  <a:lumOff val="25000"/>
                </a:schemeClr>
              </a:solidFill>
            </a:endParaRPr>
          </a:p>
          <a:p>
            <a:pPr marL="0" indent="0">
              <a:buNone/>
            </a:pPr>
            <a:r>
              <a:rPr lang="en-US" cap="none" dirty="0" smtClean="0">
                <a:solidFill>
                  <a:schemeClr val="tx1">
                    <a:lumMod val="75000"/>
                    <a:lumOff val="25000"/>
                  </a:schemeClr>
                </a:solidFill>
              </a:rPr>
              <a:t>2. Hard Disk : 500 MB.</a:t>
            </a:r>
          </a:p>
          <a:p>
            <a:pPr marL="0" indent="0">
              <a:buNone/>
            </a:pPr>
            <a:r>
              <a:rPr lang="en-US" cap="none" dirty="0" smtClean="0">
                <a:solidFill>
                  <a:schemeClr val="tx1">
                    <a:lumMod val="75000"/>
                    <a:lumOff val="25000"/>
                  </a:schemeClr>
                </a:solidFill>
              </a:rPr>
              <a:t>3. Ram : 2 GB.</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6802" y="1969930"/>
            <a:ext cx="3426691" cy="3424107"/>
          </a:xfrm>
          <a:prstGeom prst="rect">
            <a:avLst/>
          </a:prstGeom>
        </p:spPr>
      </p:pic>
      <p:sp>
        <p:nvSpPr>
          <p:cNvPr id="4" name="Rectangle 3"/>
          <p:cNvSpPr/>
          <p:nvPr/>
        </p:nvSpPr>
        <p:spPr>
          <a:xfrm>
            <a:off x="1460453" y="298028"/>
            <a:ext cx="9751387" cy="1015663"/>
          </a:xfrm>
          <a:prstGeom prst="rect">
            <a:avLst/>
          </a:prstGeom>
          <a:noFill/>
        </p:spPr>
        <p:txBody>
          <a:bodyPr wrap="none" lIns="91440" tIns="45720" rIns="91440" bIns="45720">
            <a:spAutoFit/>
          </a:bodyPr>
          <a:lstStyle/>
          <a:p>
            <a:pPr algn="ctr"/>
            <a:r>
              <a:rPr lang="en-US" sz="6000" b="1" i="1" dirty="0">
                <a:ln w="9525">
                  <a:solidFill>
                    <a:schemeClr val="bg1"/>
                  </a:solidFill>
                  <a:prstDash val="solid"/>
                </a:ln>
                <a:effectLst>
                  <a:outerShdw blurRad="12700" dist="38100" dir="2700000" algn="tl" rotWithShape="0">
                    <a:schemeClr val="bg1">
                      <a:lumMod val="50000"/>
                    </a:schemeClr>
                  </a:outerShdw>
                </a:effectLst>
              </a:rPr>
              <a:t>“ Required Specification ”</a:t>
            </a:r>
            <a:endParaRPr lang="en-IN" sz="60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671511730"/>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Wisp</Template>
  <TotalTime>1207</TotalTime>
  <Words>1289</Words>
  <Application>Microsoft Office PowerPoint</Application>
  <PresentationFormat>Widescreen</PresentationFormat>
  <Paragraphs>168</Paragraphs>
  <Slides>68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68</vt:i4>
      </vt:variant>
    </vt:vector>
  </HeadingPairs>
  <TitlesOfParts>
    <vt:vector size="78" baseType="lpstr">
      <vt:lpstr>Arial</vt:lpstr>
      <vt:lpstr>Arno Pro Caption</vt:lpstr>
      <vt:lpstr>Cambria</vt:lpstr>
      <vt:lpstr>Century</vt:lpstr>
      <vt:lpstr>Century Gothic</vt:lpstr>
      <vt:lpstr>Comic Sans MS</vt:lpstr>
      <vt:lpstr>HY중고딕</vt:lpstr>
      <vt:lpstr>Wingdings</vt:lpstr>
      <vt:lpstr>Wingdings 3</vt:lpstr>
      <vt:lpstr>Wisp</vt:lpstr>
      <vt:lpstr>PowerPoint Presentation</vt:lpstr>
      <vt:lpstr>Presented by   1. Ganesh Aili  2. Kalyani Simma  3. Munnaza Fatima Sayed  4. Resham Kanhere  5. Yogini Kottewar          Under the Guidance of          Mrs. Pooja Mehta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HTTP there are 4 methods that are commonly used in a rest-based architecture i.e., POST, GET, PUT, and DELETE.   1. GET : the HTTP GET method is used to read (or retrieve) a representation of a resource. In         the safe path, GET returns a representation in XML or JSON and an HTTP response  code of 200 (OK). In an error case, it most often   returns a 404 (NOT FOUND) or 400   (BAD REQUEST).     2. POST : the POST verb is most often utilized to create new resources. In particular, it’s used to  create subordinate  resources. That is, subordinate to some other (e.g. Parent) resource.  On successful creation, return HTTP status  201, returning a location header with a link to  the newly-created resource with the 201 HTTP status.  3. PUT : it is used for updating the capabilities. However, PUT can also be used to create a resource  in the case where the resource ID is chosen by the client instead of by the server. In  other words, if the PUT is to a URI that     contains the value of a non-existent resource ID.  On successful update, return 200 (or 204 if not returning any     content in the body) from a  PUT.  4. DELETE : it is used to delete a resource identified by a URI. On successful deletion, return HTTP         status 200 (OK)  along with a response body.  </vt:lpstr>
      <vt:lpstr>PowerPoint Presentation</vt:lpstr>
      <vt:lpstr>We can distinguish three main layers:             1.  Front-end - with angular 11 as the main framework, with templates,          components and HTTP client for communication with the                 rest-full application server,             2.  Back-end - server side with spring boot, spring REST controllers, and                spring data JPA for communication with the database,             3.  Database - submitted data will be stored in the Mysql database.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HP</cp:lastModifiedBy>
  <cp:revision>110</cp:revision>
  <dcterms:created xsi:type="dcterms:W3CDTF">2022-12-18T14:52:48Z</dcterms:created>
  <dcterms:modified xsi:type="dcterms:W3CDTF">2022-12-22T03:29:25Z</dcterms:modified>
</cp:coreProperties>
</file>